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1495-CD68-46A4-A759-7966E9962ACF}" type="datetimeFigureOut">
              <a:rPr lang="es-CL" smtClean="0"/>
              <a:t>06-04-2022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FA2F-BA51-4373-B9D4-CF86423178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064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1495-CD68-46A4-A759-7966E9962ACF}" type="datetimeFigureOut">
              <a:rPr lang="es-CL" smtClean="0"/>
              <a:t>06-04-2022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FA2F-BA51-4373-B9D4-CF86423178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77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1495-CD68-46A4-A759-7966E9962ACF}" type="datetimeFigureOut">
              <a:rPr lang="es-CL" smtClean="0"/>
              <a:t>06-04-2022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FA2F-BA51-4373-B9D4-CF86423178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32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1495-CD68-46A4-A759-7966E9962ACF}" type="datetimeFigureOut">
              <a:rPr lang="es-CL" smtClean="0"/>
              <a:t>06-04-2022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FA2F-BA51-4373-B9D4-CF86423178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971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1495-CD68-46A4-A759-7966E9962ACF}" type="datetimeFigureOut">
              <a:rPr lang="es-CL" smtClean="0"/>
              <a:t>06-04-2022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FA2F-BA51-4373-B9D4-CF86423178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640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1495-CD68-46A4-A759-7966E9962ACF}" type="datetimeFigureOut">
              <a:rPr lang="es-CL" smtClean="0"/>
              <a:t>06-04-2022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FA2F-BA51-4373-B9D4-CF86423178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922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1495-CD68-46A4-A759-7966E9962ACF}" type="datetimeFigureOut">
              <a:rPr lang="es-CL" smtClean="0"/>
              <a:t>06-04-2022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FA2F-BA51-4373-B9D4-CF86423178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995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1495-CD68-46A4-A759-7966E9962ACF}" type="datetimeFigureOut">
              <a:rPr lang="es-CL" smtClean="0"/>
              <a:t>06-04-2022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FA2F-BA51-4373-B9D4-CF86423178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087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1495-CD68-46A4-A759-7966E9962ACF}" type="datetimeFigureOut">
              <a:rPr lang="es-CL" smtClean="0"/>
              <a:t>06-04-2022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FA2F-BA51-4373-B9D4-CF86423178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647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1495-CD68-46A4-A759-7966E9962ACF}" type="datetimeFigureOut">
              <a:rPr lang="es-CL" smtClean="0"/>
              <a:t>06-04-2022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FA2F-BA51-4373-B9D4-CF86423178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526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1495-CD68-46A4-A759-7966E9962ACF}" type="datetimeFigureOut">
              <a:rPr lang="es-CL" smtClean="0"/>
              <a:t>06-04-2022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FA2F-BA51-4373-B9D4-CF86423178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940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51495-CD68-46A4-A759-7966E9962ACF}" type="datetimeFigureOut">
              <a:rPr lang="es-CL" smtClean="0"/>
              <a:t>06-04-2022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5FA2F-BA51-4373-B9D4-CF86423178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279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7746" y="182894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CL" b="1" dirty="0" smtClean="0"/>
              <a:t>COMISIÓN TRIBUTARIA </a:t>
            </a:r>
            <a:br>
              <a:rPr lang="es-CL" b="1" dirty="0" smtClean="0"/>
            </a:br>
            <a:r>
              <a:rPr lang="es-CL" b="1" dirty="0" smtClean="0"/>
              <a:t>IVA en los Servicios Profesionales</a:t>
            </a:r>
            <a:endParaRPr lang="es-CL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57251" y="5212079"/>
            <a:ext cx="9144000" cy="677487"/>
          </a:xfrm>
        </p:spPr>
        <p:txBody>
          <a:bodyPr/>
          <a:lstStyle/>
          <a:p>
            <a:r>
              <a:rPr lang="es-CL" b="1" dirty="0" smtClean="0"/>
              <a:t>29 de Marzo de 2022</a:t>
            </a:r>
            <a:endParaRPr lang="es-CL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496" y="492442"/>
            <a:ext cx="4059642" cy="1157804"/>
          </a:xfrm>
          <a:prstGeom prst="rect">
            <a:avLst/>
          </a:prstGeom>
        </p:spPr>
      </p:pic>
      <p:sp>
        <p:nvSpPr>
          <p:cNvPr id="5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47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48145"/>
            <a:ext cx="2638425" cy="7524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CL" b="1" dirty="0" smtClean="0"/>
              <a:t>      ¿Cómo tributa un profesional?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 smtClean="0"/>
              <a:t>Profesional independiente, afecto a Impuesto Global Complementario, y la base es ingresos menos un gasto presunto del 30% del ingreso con tope de 15 UTA, esto es $9.750.780.</a:t>
            </a:r>
          </a:p>
          <a:p>
            <a:r>
              <a:rPr lang="es-CL" dirty="0" smtClean="0"/>
              <a:t>Profesional independiente afecto a Impuesto Global Complementario, y la base a ingresos deducidos gastos efectivos.</a:t>
            </a:r>
          </a:p>
          <a:p>
            <a:r>
              <a:rPr lang="es-CL" dirty="0" smtClean="0"/>
              <a:t>Sociedad de profesionales afecta a impuesto de segunda categoría, en base atribuida a Global Complementario la utilidad efectiva.</a:t>
            </a:r>
          </a:p>
          <a:p>
            <a:r>
              <a:rPr lang="es-CL" dirty="0"/>
              <a:t>Sociedad de profesionales afecta a impuesto de </a:t>
            </a:r>
            <a:r>
              <a:rPr lang="es-CL" dirty="0" smtClean="0"/>
              <a:t>primera categoría.</a:t>
            </a:r>
          </a:p>
          <a:p>
            <a:r>
              <a:rPr lang="es-CL" dirty="0" smtClean="0"/>
              <a:t>Sociedad de profesionales afecta a impuesto de primera categoría sistema pyme (facturación inferior a 85.000 UF).</a:t>
            </a:r>
          </a:p>
          <a:p>
            <a:r>
              <a:rPr lang="es-CL" dirty="0" smtClean="0"/>
              <a:t>Sociedad de profesionales afecta a impuesto de primera categoría sistema parcialmente integrado.</a:t>
            </a:r>
            <a:endParaRPr lang="es-CL" dirty="0"/>
          </a:p>
        </p:txBody>
      </p:sp>
      <p:sp>
        <p:nvSpPr>
          <p:cNvPr id="5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6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442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48145"/>
            <a:ext cx="2638425" cy="7524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CL" b="1" dirty="0" smtClean="0"/>
              <a:t>Carga Tributaria</a:t>
            </a:r>
            <a:endParaRPr lang="es-CL" b="1" dirty="0"/>
          </a:p>
        </p:txBody>
      </p:sp>
      <p:sp>
        <p:nvSpPr>
          <p:cNvPr id="5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6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2" name="Marcador de contenido 1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1134" y="3629891"/>
            <a:ext cx="10669732" cy="238298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692726" y="1967792"/>
            <a:ext cx="1073813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600" dirty="0" smtClean="0"/>
              <a:t>Para realizar este calculo se ha estimado que el gasto, es un 30% del ingreso, pese a que comercialmente se estima que una empresa prestadora de servicios, debería tener costos y gastos por un 2/3 del total facturado.</a:t>
            </a:r>
            <a:endParaRPr lang="es-CL" sz="2600" dirty="0"/>
          </a:p>
        </p:txBody>
      </p:sp>
    </p:spTree>
    <p:extLst>
      <p:ext uri="{BB962C8B-B14F-4D97-AF65-F5344CB8AC3E}">
        <p14:creationId xmlns:p14="http://schemas.microsoft.com/office/powerpoint/2010/main" val="154871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48145"/>
            <a:ext cx="2638425" cy="7524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CL" b="1" dirty="0" smtClean="0"/>
              <a:t>Cambio de Ley del IVA</a:t>
            </a:r>
            <a:endParaRPr lang="es-CL" b="1" dirty="0"/>
          </a:p>
        </p:txBody>
      </p:sp>
      <p:sp>
        <p:nvSpPr>
          <p:cNvPr id="5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6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Hasta hoy, la </a:t>
            </a:r>
            <a:r>
              <a:rPr lang="es-MX" u="sng" dirty="0"/>
              <a:t>regla general en materia de servicios es que éstos no estén gravados con IVA</a:t>
            </a:r>
            <a:r>
              <a:rPr lang="es-MX" dirty="0"/>
              <a:t>, a menos que ellos correspondan a ciertas actividades listadas en los numerales 3 y 4 del artículo 20 de la Ley sobre Impuesto a la Renta.</a:t>
            </a:r>
            <a:endParaRPr lang="es-CL" dirty="0"/>
          </a:p>
          <a:p>
            <a:r>
              <a:rPr lang="es-CL" dirty="0" smtClean="0"/>
              <a:t>La Ley N°21.420, al eliminar la parte final de la definición de servicios, se establece que, se encontrarán gravados con IVA los Servicios Profesionales, salvo que gocen de una exención especial.</a:t>
            </a:r>
          </a:p>
          <a:p>
            <a:r>
              <a:rPr lang="es-CL" dirty="0" smtClean="0"/>
              <a:t>Art. 12 Letra E N°8, del DL 825 señala:  </a:t>
            </a:r>
            <a:r>
              <a:rPr lang="es-MX" dirty="0"/>
              <a:t>Estarán exentos del impuesto establecido en este </a:t>
            </a:r>
            <a:r>
              <a:rPr lang="es-MX" dirty="0" smtClean="0"/>
              <a:t>Título, las </a:t>
            </a:r>
            <a:r>
              <a:rPr lang="es-MX" dirty="0"/>
              <a:t>siguientes remuneraciones y </a:t>
            </a:r>
            <a:r>
              <a:rPr lang="es-MX" dirty="0" smtClean="0"/>
              <a:t>servicios:  “Los </a:t>
            </a:r>
            <a:r>
              <a:rPr lang="es-MX" dirty="0"/>
              <a:t>ingresos mencionados en los artículos 42° y 48° de la Ley de la </a:t>
            </a:r>
            <a:r>
              <a:rPr lang="es-MX" dirty="0" smtClean="0"/>
              <a:t>Renta.</a:t>
            </a:r>
            <a:r>
              <a:rPr lang="es-CL" dirty="0" smtClean="0"/>
              <a:t>  </a:t>
            </a:r>
            <a:r>
              <a:rPr lang="es-MX" dirty="0" smtClean="0">
                <a:solidFill>
                  <a:srgbClr val="FF0000"/>
                </a:solidFill>
              </a:rPr>
              <a:t>Para </a:t>
            </a:r>
            <a:r>
              <a:rPr lang="es-MX" dirty="0">
                <a:solidFill>
                  <a:srgbClr val="FF0000"/>
                </a:solidFill>
              </a:rPr>
              <a:t>estos efectos quedarán comprendidos los ingresos de las sociedades de profesionales referidas en el artículo 42, N° 2, de la Ley sobre Impuesto a la Renta, aun cuando hayan optado por declarar sus rentas de acuerdo con las normas de la primera </a:t>
            </a:r>
            <a:r>
              <a:rPr lang="es-MX" dirty="0" smtClean="0">
                <a:solidFill>
                  <a:srgbClr val="FF0000"/>
                </a:solidFill>
              </a:rPr>
              <a:t>categoría</a:t>
            </a:r>
            <a:r>
              <a:rPr lang="es-MX" dirty="0" smtClean="0"/>
              <a:t>”.</a:t>
            </a:r>
            <a:endParaRPr lang="es-CL" dirty="0" smtClean="0"/>
          </a:p>
          <a:p>
            <a:r>
              <a:rPr lang="es-CL" dirty="0" smtClean="0"/>
              <a:t>Vigencia:  A contar del 1 de enero </a:t>
            </a:r>
            <a:r>
              <a:rPr lang="es-CL" smtClean="0"/>
              <a:t>de </a:t>
            </a:r>
            <a:r>
              <a:rPr lang="es-CL" smtClean="0"/>
              <a:t>2023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092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48145"/>
            <a:ext cx="2638425" cy="7524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CL" b="1" dirty="0" smtClean="0"/>
              <a:t>     Exenciones de IVA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 Profesional que ejerza una actividad de forma personal e independiente.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Sociedades de profesionales, con rentas del 42 N°2 LIR prestada por intermedio de sus socios o asociados.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Sociedades de profesionales, </a:t>
            </a:r>
            <a:r>
              <a:rPr lang="es-CL" dirty="0" smtClean="0"/>
              <a:t>afectos a impuesto de primera categoría.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CL" dirty="0" smtClean="0"/>
              <a:t>Sistema integrado bajo, la opción pyme.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CL" dirty="0" smtClean="0"/>
              <a:t>Sistema </a:t>
            </a:r>
            <a:r>
              <a:rPr lang="es-CL" dirty="0" err="1" smtClean="0"/>
              <a:t>semi</a:t>
            </a:r>
            <a:r>
              <a:rPr lang="es-CL" dirty="0" smtClean="0"/>
              <a:t> integrado.</a:t>
            </a:r>
            <a:endParaRPr lang="es-CL" dirty="0"/>
          </a:p>
          <a:p>
            <a:pPr>
              <a:buFont typeface="Wingdings" panose="05000000000000000000" pitchFamily="2" charset="2"/>
              <a:buChar char="Ø"/>
            </a:pPr>
            <a:endParaRPr lang="es-CL" dirty="0"/>
          </a:p>
        </p:txBody>
      </p:sp>
      <p:sp>
        <p:nvSpPr>
          <p:cNvPr id="5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6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846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48145"/>
            <a:ext cx="2638425" cy="7524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CL" b="1" dirty="0" smtClean="0"/>
              <a:t>                   Sociedades de Profesionales</a:t>
            </a:r>
            <a:endParaRPr lang="es-CL" b="1" dirty="0"/>
          </a:p>
        </p:txBody>
      </p:sp>
      <p:sp>
        <p:nvSpPr>
          <p:cNvPr id="5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6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</a:t>
            </a:r>
            <a:r>
              <a:rPr lang="es-MX" dirty="0" smtClean="0"/>
              <a:t>SII </a:t>
            </a:r>
            <a:r>
              <a:rPr lang="es-MX" dirty="0"/>
              <a:t>a través de la Circular 21 del año 1991 dictó instrucciones generales sobre la aplicación de las normas del artículo 42 N°2 de la Ley sobre Impuesto a la Renta</a:t>
            </a:r>
            <a:r>
              <a:rPr lang="es-MX" dirty="0" smtClean="0"/>
              <a:t>.</a:t>
            </a:r>
          </a:p>
          <a:p>
            <a:r>
              <a:rPr lang="es-MX" dirty="0" smtClean="0"/>
              <a:t>Se debe tratar </a:t>
            </a:r>
            <a:r>
              <a:rPr lang="es-MX" dirty="0"/>
              <a:t>de una sociedad de </a:t>
            </a:r>
            <a:r>
              <a:rPr lang="es-MX" dirty="0" smtClean="0"/>
              <a:t>personas (no se incluyen las </a:t>
            </a:r>
            <a:r>
              <a:rPr lang="es-MX" dirty="0" err="1" smtClean="0"/>
              <a:t>SpA</a:t>
            </a:r>
            <a:r>
              <a:rPr lang="es-MX" dirty="0" smtClean="0"/>
              <a:t>, Circular 46 de 2008).  Los socios pueden ser personas naturales o sociedades de profesionales. </a:t>
            </a:r>
          </a:p>
          <a:p>
            <a:r>
              <a:rPr lang="es-MX" dirty="0" smtClean="0"/>
              <a:t>Todos los socios deben ser </a:t>
            </a:r>
            <a:r>
              <a:rPr lang="es-MX" dirty="0"/>
              <a:t>profesionales y </a:t>
            </a:r>
            <a:endParaRPr lang="es-MX" dirty="0" smtClean="0"/>
          </a:p>
          <a:p>
            <a:r>
              <a:rPr lang="es-MX" dirty="0" smtClean="0"/>
              <a:t>Su </a:t>
            </a:r>
            <a:r>
              <a:rPr lang="es-MX" dirty="0"/>
              <a:t>objeto exclusivo sea la prestación de servicios o asesorías profesionales.</a:t>
            </a:r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326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48145"/>
            <a:ext cx="2638425" cy="7524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CL" b="1" dirty="0" smtClean="0"/>
              <a:t>Carga Tributaria con IVA</a:t>
            </a:r>
            <a:endParaRPr lang="es-CL" b="1" dirty="0"/>
          </a:p>
        </p:txBody>
      </p:sp>
      <p:sp>
        <p:nvSpPr>
          <p:cNvPr id="5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6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Si no es posible traspasar el IVA como mayor precio en la prestación de servicios, el efecto sería el siguiente:</a:t>
            </a:r>
          </a:p>
          <a:p>
            <a:endParaRPr lang="es-CL" dirty="0"/>
          </a:p>
          <a:p>
            <a:endParaRPr lang="es-CL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25" y="3048000"/>
            <a:ext cx="8576830" cy="233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79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48145"/>
            <a:ext cx="2638425" cy="7524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CL" b="1" dirty="0" smtClean="0"/>
              <a:t>     Temas a Evaluar 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 Si los gastos efectivos son inferiores a $9,5MM, es bueno tributar con Global y Gasto Presunto.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Si consumo todo lo que genero, es indiferente estar en global con gasto efectivo o sociedad de profesionales afectos al 42 N°2 LIR.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Si no consumo todo lo que genero, y no puedo traspasar el IVA a mis clientes debo ser una sociedad de profesionales afecta a primera categoría.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El tributar en el sistema </a:t>
            </a:r>
            <a:r>
              <a:rPr lang="es-CL" dirty="0" err="1" smtClean="0"/>
              <a:t>semi</a:t>
            </a:r>
            <a:r>
              <a:rPr lang="es-CL" dirty="0" smtClean="0"/>
              <a:t> integrado, y gravar con IVA, por la pérdida del 35% del crédito de primera categoría más un 19% (si no se puede traspasar al consumidor final), eleva la carga tributaria sobre el 60%. </a:t>
            </a:r>
            <a:endParaRPr lang="es-CL" dirty="0"/>
          </a:p>
        </p:txBody>
      </p:sp>
      <p:sp>
        <p:nvSpPr>
          <p:cNvPr id="5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6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178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48145"/>
            <a:ext cx="2638425" cy="7524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CL" b="1" dirty="0" smtClean="0"/>
              <a:t>     Temas a Evaluar 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 Si hoy soy una </a:t>
            </a:r>
            <a:r>
              <a:rPr lang="es-CL" dirty="0" err="1" smtClean="0"/>
              <a:t>SpA</a:t>
            </a:r>
            <a:r>
              <a:rPr lang="es-CL" dirty="0" smtClean="0"/>
              <a:t>, no puedo ser sociedad de profesionales, con lo que debo cambiar el tipo social, y debo tener certeza que este cambio será aceptado por el SII, para eximirme de IVA.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Si facturo menos de 85.000 UF ($2.650MM), debo evaluar mantenerme en el régimen pyme integrado, que permite recuperar el 100% del crédito, y podría calificar la sociedad como sociedad de profesionales afecta a impuesto de primera categoría (10%).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Si hoy mis socios son empresas, que no califican como sociedad de profesionales, deberé crear una estructura alternativa, y mover activos y personal a la nueva estructura que permita calificarla de sociedad de profesionales (Cuidado con la tasación).</a:t>
            </a:r>
            <a:endParaRPr lang="es-CL" dirty="0"/>
          </a:p>
        </p:txBody>
      </p:sp>
      <p:sp>
        <p:nvSpPr>
          <p:cNvPr id="5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6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2" descr="https://mail.google.com/mail/u/0?ui=2&amp;ik=73d9dc0ff2&amp;attid=0.1&amp;permmsgid=msg-f:1727915093576370357&amp;th=17fac99f6aa7c8b5&amp;view=fimg&amp;fur=ip&amp;sz=s0-l75-ft&amp;attbid=ANGjdJ955i8kZAahayzmiDx9L_05VfRhh1zPIxAehVpA-sLbDAexlgbHPEnLymMXnktBde65hl5pD0WeeZpSShUznh1Uhy37aLIJUT4Fi93kjH651eTElpAJ0AdtytE&amp;disp=em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470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6271</TotalTime>
  <Words>790</Words>
  <Application>Microsoft Office PowerPoint</Application>
  <PresentationFormat>Panorámica</PresentationFormat>
  <Paragraphs>38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de Office</vt:lpstr>
      <vt:lpstr>COMISIÓN TRIBUTARIA  IVA en los Servicios Profesionales</vt:lpstr>
      <vt:lpstr>      ¿Cómo tributa un profesional?</vt:lpstr>
      <vt:lpstr>Carga Tributaria</vt:lpstr>
      <vt:lpstr>Cambio de Ley del IVA</vt:lpstr>
      <vt:lpstr>     Exenciones de IVA</vt:lpstr>
      <vt:lpstr>                   Sociedades de Profesionales</vt:lpstr>
      <vt:lpstr>Carga Tributaria con IVA</vt:lpstr>
      <vt:lpstr>     Temas a Evaluar </vt:lpstr>
      <vt:lpstr>     Temas a Evaluar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COMISIÓN TRIBUTARIA  Colegio de Abogados</dc:title>
  <dc:creator>Soledad Recabarren</dc:creator>
  <cp:lastModifiedBy>Soledad Recabarren</cp:lastModifiedBy>
  <cp:revision>39</cp:revision>
  <dcterms:created xsi:type="dcterms:W3CDTF">2022-03-21T14:33:24Z</dcterms:created>
  <dcterms:modified xsi:type="dcterms:W3CDTF">2022-04-07T00:30:25Z</dcterms:modified>
</cp:coreProperties>
</file>