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72"/>
    <a:srgbClr val="D9C19A"/>
    <a:srgbClr val="F8F6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42CFA2-878F-47F3-80CA-E4256F02002E}" v="4" dt="2026-04-08T14:59:36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1" d="100"/>
          <a:sy n="151" d="100"/>
        </p:scale>
        <p:origin x="28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734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9D9C5-03F6-9AA9-6211-4B14B4EF4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10434B-5DF3-813B-DFEC-11AE9E731B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80B4BF-D6F4-39CD-1EDB-74B28499A2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8A4E8-E7C9-E0A5-DAAA-BB3FF916E2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7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1926D-956C-4910-7A24-EE0CB339A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0E3A5D-41D0-3C5A-7929-57DD510EB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351129-919F-ACF5-7A3C-4090D18B17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EE6F7-C036-7529-D95B-2C365779E9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10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B7B7D-9C1B-D9BD-F038-9A87DB007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EA0C67-A09F-F224-90F8-88B317DC5D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0FD540-C559-9E8B-C2D3-DFE848CB3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D2A47-E7D5-1DBD-AAB8-15183117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00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696DB-2895-C0BC-B4D1-E12072069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CB2F6D-2A89-2CCC-F52B-A2123ACC90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A9DD90-7C5B-9BFD-DE60-14B9A07ACB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C6FE6-9464-95B0-70E3-30EDA70E1F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4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D2327-DF17-5AEB-7EBA-781879B32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F29F23-8E9B-7A44-EFDA-ACF8E6DD9B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0A9EBB-F738-3B93-D6B6-8AB4134D05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6D616-DED7-C1D4-0397-58F284171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52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DDDAC-CD89-BD2E-9498-66A1298A2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3E2532-9B99-4C89-BAC3-FA4DCF41E0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F66376-3FD7-5C83-A0CF-FA42BA3A7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Diseño original reinterpretado por OpenAI a partir de la preferencia del usuario por la alternativa “Ejecutiva premium”.
- Logo recortado desde la imagen proporcionada por el usuario en esta conversación.
[/Sources]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9E1C3-108B-1137-940D-370C7CA62A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1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hyperlink" Target="mailto:rwalker@brentabogados.cl" TargetMode="External"/><Relationship Id="rId18" Type="http://schemas.openxmlformats.org/officeDocument/2006/relationships/hyperlink" Target="mailto:franco@brzovicabogados.com" TargetMode="External"/><Relationship Id="rId26" Type="http://schemas.openxmlformats.org/officeDocument/2006/relationships/hyperlink" Target="mailto:Pedrobaezac@hotmail.com" TargetMode="External"/><Relationship Id="rId39" Type="http://schemas.openxmlformats.org/officeDocument/2006/relationships/hyperlink" Target="mailto:rporte@portecanales.cl" TargetMode="External"/><Relationship Id="rId21" Type="http://schemas.openxmlformats.org/officeDocument/2006/relationships/hyperlink" Target="mailto:flyon@kpmg.com" TargetMode="External"/><Relationship Id="rId34" Type="http://schemas.openxmlformats.org/officeDocument/2006/relationships/hyperlink" Target="mailto:rrojas@abdala.cl" TargetMode="External"/><Relationship Id="rId42" Type="http://schemas.openxmlformats.org/officeDocument/2006/relationships/hyperlink" Target="mailto:luisfelipe.ocampo@recabarrenasociados.com" TargetMode="External"/><Relationship Id="rId7" Type="http://schemas.openxmlformats.org/officeDocument/2006/relationships/hyperlink" Target="mailto:rodrigougaldep@gmail.com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mailto:alexander.letonja@letonja.cl" TargetMode="External"/><Relationship Id="rId29" Type="http://schemas.openxmlformats.org/officeDocument/2006/relationships/hyperlink" Target="mailto:carlosaros@arosyasociados.c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aime.garcia@jaimegarcia.cl" TargetMode="External"/><Relationship Id="rId11" Type="http://schemas.openxmlformats.org/officeDocument/2006/relationships/hyperlink" Target="mailto:rvaldivieso@jdf.cl" TargetMode="External"/><Relationship Id="rId24" Type="http://schemas.openxmlformats.org/officeDocument/2006/relationships/hyperlink" Target="mailto:nicolas@alvaradoycia.cl" TargetMode="External"/><Relationship Id="rId32" Type="http://schemas.openxmlformats.org/officeDocument/2006/relationships/hyperlink" Target="mailto:felipealliende@gmail.com" TargetMode="External"/><Relationship Id="rId37" Type="http://schemas.openxmlformats.org/officeDocument/2006/relationships/hyperlink" Target="mailto:camilo@misrajibejar.cl" TargetMode="External"/><Relationship Id="rId40" Type="http://schemas.openxmlformats.org/officeDocument/2006/relationships/hyperlink" Target="mailto:victorp.crisostomo@arcoabogados.cl" TargetMode="External"/><Relationship Id="rId45" Type="http://schemas.openxmlformats.org/officeDocument/2006/relationships/hyperlink" Target="mailto:fcamus@advisors.cl" TargetMode="External"/><Relationship Id="rId5" Type="http://schemas.openxmlformats.org/officeDocument/2006/relationships/hyperlink" Target="mailto:lagos.eduardo@gmail.com" TargetMode="External"/><Relationship Id="rId15" Type="http://schemas.openxmlformats.org/officeDocument/2006/relationships/hyperlink" Target="mailto:jcarraha@claro.cl" TargetMode="External"/><Relationship Id="rId23" Type="http://schemas.openxmlformats.org/officeDocument/2006/relationships/hyperlink" Target="mailto:cblanche@advisors.cl" TargetMode="External"/><Relationship Id="rId28" Type="http://schemas.openxmlformats.org/officeDocument/2006/relationships/hyperlink" Target="mailto:iveliz@uc.cl" TargetMode="External"/><Relationship Id="rId36" Type="http://schemas.openxmlformats.org/officeDocument/2006/relationships/hyperlink" Target="mailto:dguzmanparrochia@gmail.com" TargetMode="External"/><Relationship Id="rId10" Type="http://schemas.openxmlformats.org/officeDocument/2006/relationships/hyperlink" Target="mailto:natalia.nunez@pwc.com" TargetMode="External"/><Relationship Id="rId19" Type="http://schemas.openxmlformats.org/officeDocument/2006/relationships/hyperlink" Target="mailto:mario.silva@ppulegal.com" TargetMode="External"/><Relationship Id="rId31" Type="http://schemas.openxmlformats.org/officeDocument/2006/relationships/hyperlink" Target="mailto:c.rojas@abogadosdelmaule.cl" TargetMode="External"/><Relationship Id="rId44" Type="http://schemas.openxmlformats.org/officeDocument/2006/relationships/hyperlink" Target="mailto:leonardo.rivas@procesoslegales.cl" TargetMode="External"/><Relationship Id="rId4" Type="http://schemas.openxmlformats.org/officeDocument/2006/relationships/hyperlink" Target="mailto:opitzchristian1@gmail.com" TargetMode="External"/><Relationship Id="rId9" Type="http://schemas.openxmlformats.org/officeDocument/2006/relationships/hyperlink" Target="mailto:Lprieto@prieto.cl" TargetMode="External"/><Relationship Id="rId14" Type="http://schemas.openxmlformats.org/officeDocument/2006/relationships/hyperlink" Target="mailto:guillermo.infante@ppulegal.com" TargetMode="External"/><Relationship Id="rId22" Type="http://schemas.openxmlformats.org/officeDocument/2006/relationships/hyperlink" Target="mailto:cmena@maabogados.cl" TargetMode="External"/><Relationship Id="rId27" Type="http://schemas.openxmlformats.org/officeDocument/2006/relationships/hyperlink" Target="mailto:javiera.bucarey@recabarrenasociados.com" TargetMode="External"/><Relationship Id="rId30" Type="http://schemas.openxmlformats.org/officeDocument/2006/relationships/hyperlink" Target="mailto:medardo.lagos@sw-chile.com" TargetMode="External"/><Relationship Id="rId35" Type="http://schemas.openxmlformats.org/officeDocument/2006/relationships/hyperlink" Target="mailto:cguzmanz@gmail.com" TargetMode="External"/><Relationship Id="rId43" Type="http://schemas.openxmlformats.org/officeDocument/2006/relationships/hyperlink" Target="mailto:msinn@jordanbarahona.cl" TargetMode="External"/><Relationship Id="rId8" Type="http://schemas.openxmlformats.org/officeDocument/2006/relationships/hyperlink" Target="mailto:cvergara@relegal.cl" TargetMode="External"/><Relationship Id="rId3" Type="http://schemas.openxmlformats.org/officeDocument/2006/relationships/image" Target="../media/image1.png"/><Relationship Id="rId12" Type="http://schemas.openxmlformats.org/officeDocument/2006/relationships/hyperlink" Target="mailto:catalinavalderrama@yahoo.com" TargetMode="External"/><Relationship Id="rId17" Type="http://schemas.openxmlformats.org/officeDocument/2006/relationships/hyperlink" Target="mailto:madariagapaula@gmail.com" TargetMode="External"/><Relationship Id="rId25" Type="http://schemas.openxmlformats.org/officeDocument/2006/relationships/hyperlink" Target="mailto:esepulveda@lembeye.cl" TargetMode="External"/><Relationship Id="rId33" Type="http://schemas.openxmlformats.org/officeDocument/2006/relationships/hyperlink" Target="mailto:karina.ghisolfo@gmail.com" TargetMode="External"/><Relationship Id="rId38" Type="http://schemas.openxmlformats.org/officeDocument/2006/relationships/hyperlink" Target="mailto:pgonzalez@bsvv.cl" TargetMode="External"/><Relationship Id="rId46" Type="http://schemas.openxmlformats.org/officeDocument/2006/relationships/hyperlink" Target="mailto:juan.cabello@cabelloabogados.cl" TargetMode="External"/><Relationship Id="rId20" Type="http://schemas.openxmlformats.org/officeDocument/2006/relationships/hyperlink" Target="mailto:oscar.ferrari@garrigues.com" TargetMode="External"/><Relationship Id="rId41" Type="http://schemas.openxmlformats.org/officeDocument/2006/relationships/hyperlink" Target="mailto:jperez@nld.c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A90569-DF19-D16A-680E-8D05EFE5D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FDD92FB-73A1-2029-BD58-7F91B06280E4}"/>
              </a:ext>
            </a:extLst>
          </p:cNvPr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>
            <a:extLst>
              <a:ext uri="{FF2B5EF4-FFF2-40B4-BE49-F238E27FC236}">
                <a16:creationId xmlns:a16="http://schemas.microsoft.com/office/drawing/2014/main" id="{D4C02A3A-4D6D-E67F-3524-4F992FF1D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875" y="0"/>
            <a:ext cx="3183775" cy="914400"/>
          </a:xfrm>
          <a:prstGeom prst="rect">
            <a:avLst/>
          </a:prstGeom>
        </p:spPr>
      </p:pic>
      <p:sp>
        <p:nvSpPr>
          <p:cNvPr id="7" name="Shape 4">
            <a:extLst>
              <a:ext uri="{FF2B5EF4-FFF2-40B4-BE49-F238E27FC236}">
                <a16:creationId xmlns:a16="http://schemas.microsoft.com/office/drawing/2014/main" id="{1613370C-CB2B-D522-CB31-C67D3952241C}"/>
              </a:ext>
            </a:extLst>
          </p:cNvPr>
          <p:cNvSpPr/>
          <p:nvPr/>
        </p:nvSpPr>
        <p:spPr>
          <a:xfrm>
            <a:off x="838200" y="4086843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0B3363F4-913F-A365-255B-8CFCE5509F67}"/>
              </a:ext>
            </a:extLst>
          </p:cNvPr>
          <p:cNvSpPr/>
          <p:nvPr/>
        </p:nvSpPr>
        <p:spPr>
          <a:xfrm>
            <a:off x="822960" y="6446520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6AB0EEFB-AE29-6BBB-DB9C-C06541DC35BB}"/>
              </a:ext>
            </a:extLst>
          </p:cNvPr>
          <p:cNvSpPr/>
          <p:nvPr/>
        </p:nvSpPr>
        <p:spPr>
          <a:xfrm>
            <a:off x="1005840" y="651052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AA1FF5EC-3AEF-A2E5-AD25-3C7669E5D6C1}"/>
              </a:ext>
            </a:extLst>
          </p:cNvPr>
          <p:cNvSpPr/>
          <p:nvPr/>
        </p:nvSpPr>
        <p:spPr>
          <a:xfrm>
            <a:off x="1944413" y="2548602"/>
            <a:ext cx="8650014" cy="12461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4400" noProof="0" dirty="0">
                <a:solidFill>
                  <a:srgbClr val="233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Comisión Tributaria</a:t>
            </a:r>
          </a:p>
          <a:p>
            <a:pPr marL="0" indent="0" algn="ctr">
              <a:buNone/>
            </a:pPr>
            <a:r>
              <a:rPr lang="es-CL" sz="4400" noProof="0" dirty="0">
                <a:solidFill>
                  <a:srgbClr val="233D63"/>
                </a:solidFill>
                <a:latin typeface="Georgia" pitchFamily="34" charset="0"/>
              </a:rPr>
              <a:t>Colegio de Abogados de Chile A.G</a:t>
            </a:r>
            <a:r>
              <a:rPr lang="es-CL" sz="2500" noProof="0" dirty="0">
                <a:solidFill>
                  <a:srgbClr val="233D63"/>
                </a:solidFill>
                <a:latin typeface="Georgia" pitchFamily="34" charset="0"/>
              </a:rPr>
              <a:t>.</a:t>
            </a:r>
            <a:endParaRPr lang="es-CL" sz="2500" noProof="0" dirty="0"/>
          </a:p>
        </p:txBody>
      </p:sp>
      <p:sp>
        <p:nvSpPr>
          <p:cNvPr id="35" name="Text 8">
            <a:extLst>
              <a:ext uri="{FF2B5EF4-FFF2-40B4-BE49-F238E27FC236}">
                <a16:creationId xmlns:a16="http://schemas.microsoft.com/office/drawing/2014/main" id="{B23A51C1-F1FB-0300-D166-3097A7BAFCF5}"/>
              </a:ext>
            </a:extLst>
          </p:cNvPr>
          <p:cNvSpPr/>
          <p:nvPr/>
        </p:nvSpPr>
        <p:spPr>
          <a:xfrm>
            <a:off x="5530017" y="4217385"/>
            <a:ext cx="113196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900" b="1" noProof="0" dirty="0">
                <a:solidFill>
                  <a:srgbClr val="233D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Abril 2026</a:t>
            </a:r>
            <a:endParaRPr lang="es-CL" sz="1900" b="1" noProof="0" dirty="0"/>
          </a:p>
        </p:txBody>
      </p:sp>
    </p:spTree>
    <p:extLst>
      <p:ext uri="{BB962C8B-B14F-4D97-AF65-F5344CB8AC3E}">
        <p14:creationId xmlns:p14="http://schemas.microsoft.com/office/powerpoint/2010/main" val="3166085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 1"/>
          <p:cNvSpPr/>
          <p:nvPr/>
        </p:nvSpPr>
        <p:spPr>
          <a:xfrm>
            <a:off x="73152" y="182880"/>
            <a:ext cx="4937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600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s-CL" sz="2600" noProof="0" dirty="0"/>
          </a:p>
        </p:txBody>
      </p:sp>
      <p:sp>
        <p:nvSpPr>
          <p:cNvPr id="4" name="Shape 2"/>
          <p:cNvSpPr/>
          <p:nvPr/>
        </p:nvSpPr>
        <p:spPr>
          <a:xfrm>
            <a:off x="18288" y="749808"/>
            <a:ext cx="603504" cy="0"/>
          </a:xfrm>
          <a:prstGeom prst="line">
            <a:avLst/>
          </a:prstGeom>
          <a:noFill/>
          <a:ln w="12700">
            <a:solidFill>
              <a:srgbClr val="D9C19A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4574" y="0"/>
            <a:ext cx="1751076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22960" y="91440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10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Comisión Tributaria  |  Colegio de Abogados de Chile A.G.</a:t>
            </a:r>
            <a:endParaRPr lang="es-CL" sz="1100" noProof="0" dirty="0"/>
          </a:p>
        </p:txBody>
      </p:sp>
      <p:sp>
        <p:nvSpPr>
          <p:cNvPr id="7" name="Shape 4"/>
          <p:cNvSpPr/>
          <p:nvPr/>
        </p:nvSpPr>
        <p:spPr>
          <a:xfrm>
            <a:off x="822960" y="1207008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/>
          <p:cNvSpPr/>
          <p:nvPr/>
        </p:nvSpPr>
        <p:spPr>
          <a:xfrm>
            <a:off x="822960" y="6671515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/>
          <p:cNvSpPr/>
          <p:nvPr/>
        </p:nvSpPr>
        <p:spPr>
          <a:xfrm>
            <a:off x="1005840" y="668518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/>
          <p:cNvSpPr/>
          <p:nvPr/>
        </p:nvSpPr>
        <p:spPr>
          <a:xfrm>
            <a:off x="822960" y="3200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500" b="1" noProof="0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Actividades realizadas 2025</a:t>
            </a:r>
            <a:endParaRPr lang="es-CL" sz="2500" b="1" noProof="0" dirty="0"/>
          </a:p>
        </p:txBody>
      </p:sp>
      <p:sp>
        <p:nvSpPr>
          <p:cNvPr id="11" name="Text 8"/>
          <p:cNvSpPr/>
          <p:nvPr/>
        </p:nvSpPr>
        <p:spPr>
          <a:xfrm>
            <a:off x="822958" y="1417320"/>
            <a:ext cx="10835641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300" b="1" u="sng" noProof="0" dirty="0">
                <a:latin typeface="Aptos" pitchFamily="34" charset="0"/>
                <a:ea typeface="Aptos" pitchFamily="34" charset="-122"/>
                <a:cs typeface="Aptos" pitchFamily="34" charset="-120"/>
              </a:rPr>
              <a:t>Participamos de los 3 Conclaves Tributarios organizados por el Instituto de Derecho Tributario.</a:t>
            </a:r>
            <a:endParaRPr lang="es-CL" sz="2300" b="1" u="sng" noProof="0" dirty="0"/>
          </a:p>
        </p:txBody>
      </p:sp>
      <p:sp>
        <p:nvSpPr>
          <p:cNvPr id="12" name="Text 9"/>
          <p:cNvSpPr/>
          <p:nvPr/>
        </p:nvSpPr>
        <p:spPr>
          <a:xfrm>
            <a:off x="822960" y="1998931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50" noProof="0" dirty="0"/>
          </a:p>
        </p:txBody>
      </p:sp>
      <p:sp>
        <p:nvSpPr>
          <p:cNvPr id="13" name="Shape 10"/>
          <p:cNvSpPr/>
          <p:nvPr/>
        </p:nvSpPr>
        <p:spPr>
          <a:xfrm>
            <a:off x="824230" y="2113495"/>
            <a:ext cx="4572000" cy="3154680"/>
          </a:xfrm>
          <a:prstGeom prst="rect">
            <a:avLst/>
          </a:prstGeom>
          <a:solidFill>
            <a:srgbClr val="F8F6F1"/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14" name="Shape 11"/>
          <p:cNvSpPr/>
          <p:nvPr/>
        </p:nvSpPr>
        <p:spPr>
          <a:xfrm>
            <a:off x="824230" y="2113495"/>
            <a:ext cx="457200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15" name="Text 12"/>
          <p:cNvSpPr/>
          <p:nvPr/>
        </p:nvSpPr>
        <p:spPr>
          <a:xfrm>
            <a:off x="915670" y="2250655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ea typeface="Aptos" pitchFamily="34" charset="-122"/>
                <a:cs typeface="Aptos" pitchFamily="34" charset="-120"/>
              </a:rPr>
              <a:t>Del cual fueron parte:</a:t>
            </a:r>
            <a:endParaRPr lang="es-CL" sz="2000" noProof="0" dirty="0"/>
          </a:p>
        </p:txBody>
      </p:sp>
      <p:sp>
        <p:nvSpPr>
          <p:cNvPr id="16" name="Text 13"/>
          <p:cNvSpPr/>
          <p:nvPr/>
        </p:nvSpPr>
        <p:spPr>
          <a:xfrm>
            <a:off x="933958" y="2662135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solidFill>
                  <a:srgbClr val="222222"/>
                </a:solidFill>
                <a:ea typeface="Aptos" pitchFamily="34" charset="-122"/>
                <a:cs typeface="Aptos" pitchFamily="34" charset="-120"/>
              </a:rPr>
              <a:t>-  Instituto de Derecho Tributario</a:t>
            </a:r>
            <a:endParaRPr lang="es-CL" sz="2000" noProof="0" dirty="0"/>
          </a:p>
        </p:txBody>
      </p:sp>
      <p:sp>
        <p:nvSpPr>
          <p:cNvPr id="17" name="Text 14"/>
          <p:cNvSpPr/>
          <p:nvPr/>
        </p:nvSpPr>
        <p:spPr>
          <a:xfrm>
            <a:off x="933958" y="3009607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solidFill>
                  <a:srgbClr val="222222"/>
                </a:solidFill>
                <a:ea typeface="Aptos" pitchFamily="34" charset="-122"/>
                <a:cs typeface="Aptos" pitchFamily="34" charset="-120"/>
              </a:rPr>
              <a:t>-  IFA</a:t>
            </a:r>
            <a:endParaRPr lang="es-CL" sz="2000" noProof="0" dirty="0"/>
          </a:p>
        </p:txBody>
      </p:sp>
      <p:sp>
        <p:nvSpPr>
          <p:cNvPr id="18" name="Text 15"/>
          <p:cNvSpPr/>
          <p:nvPr/>
        </p:nvSpPr>
        <p:spPr>
          <a:xfrm>
            <a:off x="933958" y="3357079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solidFill>
                  <a:srgbClr val="222222"/>
                </a:solidFill>
                <a:ea typeface="Aptos" pitchFamily="34" charset="-122"/>
                <a:cs typeface="Aptos" pitchFamily="34" charset="-120"/>
              </a:rPr>
              <a:t>-  Colegio de Contadores de Chile</a:t>
            </a:r>
            <a:endParaRPr lang="es-CL" sz="2000" noProof="0" dirty="0"/>
          </a:p>
        </p:txBody>
      </p:sp>
      <p:sp>
        <p:nvSpPr>
          <p:cNvPr id="19" name="Text 16"/>
          <p:cNvSpPr/>
          <p:nvPr/>
        </p:nvSpPr>
        <p:spPr>
          <a:xfrm>
            <a:off x="933958" y="3741127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solidFill>
                  <a:srgbClr val="222222"/>
                </a:solidFill>
                <a:ea typeface="Aptos" pitchFamily="34" charset="-122"/>
                <a:cs typeface="Aptos" pitchFamily="34" charset="-120"/>
              </a:rPr>
              <a:t>-  FESIT</a:t>
            </a:r>
            <a:endParaRPr lang="es-CL" sz="2000" noProof="0" dirty="0"/>
          </a:p>
        </p:txBody>
      </p:sp>
      <p:sp>
        <p:nvSpPr>
          <p:cNvPr id="20" name="Text 17"/>
          <p:cNvSpPr/>
          <p:nvPr/>
        </p:nvSpPr>
        <p:spPr>
          <a:xfrm>
            <a:off x="933958" y="4088599"/>
            <a:ext cx="4160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solidFill>
                  <a:srgbClr val="222222"/>
                </a:solidFill>
                <a:ea typeface="Aptos" pitchFamily="34" charset="-122"/>
                <a:cs typeface="Aptos" pitchFamily="34" charset="-120"/>
              </a:rPr>
              <a:t>-  Comisión Tributaria del Colegio de Abogados de Chile A.G.</a:t>
            </a:r>
            <a:endParaRPr lang="es-CL" sz="2000" noProof="0" dirty="0"/>
          </a:p>
        </p:txBody>
      </p:sp>
      <p:sp>
        <p:nvSpPr>
          <p:cNvPr id="21" name="Shape 18"/>
          <p:cNvSpPr/>
          <p:nvPr/>
        </p:nvSpPr>
        <p:spPr>
          <a:xfrm>
            <a:off x="5451093" y="2113495"/>
            <a:ext cx="6122275" cy="4250326"/>
          </a:xfrm>
          <a:prstGeom prst="rect">
            <a:avLst/>
          </a:prstGeom>
          <a:solidFill>
            <a:srgbClr val="F3EFE8"/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22" name="Text 19"/>
          <p:cNvSpPr/>
          <p:nvPr/>
        </p:nvSpPr>
        <p:spPr>
          <a:xfrm>
            <a:off x="5580380" y="2180921"/>
            <a:ext cx="46844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ea typeface="Aptos" pitchFamily="34" charset="-122"/>
                <a:cs typeface="Aptos" pitchFamily="34" charset="-120"/>
              </a:rPr>
              <a:t>El </a:t>
            </a:r>
            <a:r>
              <a:rPr lang="es-CL" sz="2000" b="1" noProof="0" dirty="0">
                <a:ea typeface="Aptos" pitchFamily="34" charset="-122"/>
                <a:cs typeface="Aptos" pitchFamily="34" charset="-120"/>
              </a:rPr>
              <a:t>19 de mayo de 2025</a:t>
            </a:r>
            <a:endParaRPr lang="es-CL" sz="2000" noProof="0" dirty="0"/>
          </a:p>
        </p:txBody>
      </p:sp>
      <p:sp>
        <p:nvSpPr>
          <p:cNvPr id="23" name="Text 20"/>
          <p:cNvSpPr/>
          <p:nvPr/>
        </p:nvSpPr>
        <p:spPr>
          <a:xfrm>
            <a:off x="5580380" y="2629236"/>
            <a:ext cx="556732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ea typeface="Georgia" pitchFamily="34" charset="-122"/>
                <a:cs typeface="Georgia" pitchFamily="34" charset="-120"/>
              </a:rPr>
              <a:t>Se realizó una Declaración Pública, en la que se presentaron los 5 temas más importantes que generaban problemas a los contribuyentes:</a:t>
            </a:r>
            <a:endParaRPr lang="es-CL" sz="2000" noProof="0" dirty="0"/>
          </a:p>
        </p:txBody>
      </p:sp>
      <p:sp>
        <p:nvSpPr>
          <p:cNvPr id="25" name="Text 22"/>
          <p:cNvSpPr/>
          <p:nvPr/>
        </p:nvSpPr>
        <p:spPr>
          <a:xfrm>
            <a:off x="5484797" y="3613111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1</a:t>
            </a:r>
            <a:endParaRPr lang="es-CL" sz="2000" noProof="0" dirty="0"/>
          </a:p>
        </p:txBody>
      </p:sp>
      <p:sp>
        <p:nvSpPr>
          <p:cNvPr id="27" name="Text 24"/>
          <p:cNvSpPr/>
          <p:nvPr/>
        </p:nvSpPr>
        <p:spPr>
          <a:xfrm>
            <a:off x="5502021" y="4163540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2</a:t>
            </a:r>
            <a:endParaRPr lang="es-CL" sz="2000" noProof="0" dirty="0"/>
          </a:p>
        </p:txBody>
      </p:sp>
      <p:sp>
        <p:nvSpPr>
          <p:cNvPr id="29" name="Text 26"/>
          <p:cNvSpPr/>
          <p:nvPr/>
        </p:nvSpPr>
        <p:spPr>
          <a:xfrm>
            <a:off x="5479481" y="4703034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3</a:t>
            </a:r>
            <a:endParaRPr lang="es-CL" sz="2000" noProof="0" dirty="0"/>
          </a:p>
        </p:txBody>
      </p:sp>
      <p:sp>
        <p:nvSpPr>
          <p:cNvPr id="31" name="Text 28"/>
          <p:cNvSpPr/>
          <p:nvPr/>
        </p:nvSpPr>
        <p:spPr>
          <a:xfrm>
            <a:off x="5483278" y="5256614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4</a:t>
            </a:r>
            <a:endParaRPr lang="es-CL" sz="2000" noProof="0" dirty="0"/>
          </a:p>
        </p:txBody>
      </p:sp>
      <p:sp>
        <p:nvSpPr>
          <p:cNvPr id="33" name="Text 30"/>
          <p:cNvSpPr/>
          <p:nvPr/>
        </p:nvSpPr>
        <p:spPr>
          <a:xfrm>
            <a:off x="5502021" y="6049724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5</a:t>
            </a:r>
            <a:endParaRPr lang="es-CL" sz="2000" noProof="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30E0E52-65D9-2A9C-F6FD-C78E6B2E67B1}"/>
              </a:ext>
            </a:extLst>
          </p:cNvPr>
          <p:cNvSpPr txBox="1"/>
          <p:nvPr/>
        </p:nvSpPr>
        <p:spPr>
          <a:xfrm>
            <a:off x="5766562" y="3501499"/>
            <a:ext cx="61222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dirty="0"/>
              <a:t>Rechazo sistemático de peticiones administrativas;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Bloqueo masivo de claves de acceso a la Web del SII;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Tramitación excesiva de devoluciones de impuestos;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Uso masivo de algoritmos para emitir </a:t>
            </a:r>
          </a:p>
          <a:p>
            <a:pPr algn="just"/>
            <a:r>
              <a:rPr lang="es-CL" dirty="0"/>
              <a:t>liquidaciones de impuestos “centralizadas”; y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Tramitación excesiva en el ciclo de vida del contribuyente.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C34362-2263-72CF-8551-09E389B1F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BFE5B96-3FEF-887D-9EB3-92E8B12CEBA6}"/>
              </a:ext>
            </a:extLst>
          </p:cNvPr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2C5571F-37DB-2940-C9F3-13E91B860C37}"/>
              </a:ext>
            </a:extLst>
          </p:cNvPr>
          <p:cNvSpPr/>
          <p:nvPr/>
        </p:nvSpPr>
        <p:spPr>
          <a:xfrm>
            <a:off x="73152" y="182880"/>
            <a:ext cx="4937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600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s-CL" sz="2600" noProof="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CE3E71FA-868B-609E-D33F-EC9F6C993FE4}"/>
              </a:ext>
            </a:extLst>
          </p:cNvPr>
          <p:cNvSpPr/>
          <p:nvPr/>
        </p:nvSpPr>
        <p:spPr>
          <a:xfrm>
            <a:off x="18288" y="749808"/>
            <a:ext cx="603504" cy="0"/>
          </a:xfrm>
          <a:prstGeom prst="line">
            <a:avLst/>
          </a:prstGeom>
          <a:noFill/>
          <a:ln w="12700">
            <a:solidFill>
              <a:srgbClr val="D9C19A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>
            <a:extLst>
              <a:ext uri="{FF2B5EF4-FFF2-40B4-BE49-F238E27FC236}">
                <a16:creationId xmlns:a16="http://schemas.microsoft.com/office/drawing/2014/main" id="{5917118D-75D5-C3C4-8943-98352BDCE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4574" y="0"/>
            <a:ext cx="1751076" cy="5029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FAA521C4-EC4B-A9D5-26FC-2056E3190FDB}"/>
              </a:ext>
            </a:extLst>
          </p:cNvPr>
          <p:cNvSpPr/>
          <p:nvPr/>
        </p:nvSpPr>
        <p:spPr>
          <a:xfrm>
            <a:off x="822960" y="91440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10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Comisión Tributaria  |  Colegio de Abogados de Chile A.G.</a:t>
            </a:r>
            <a:endParaRPr lang="es-CL" sz="1100" noProof="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5DF33B71-CBAB-90E3-0D5F-32E378A713E4}"/>
              </a:ext>
            </a:extLst>
          </p:cNvPr>
          <p:cNvSpPr/>
          <p:nvPr/>
        </p:nvSpPr>
        <p:spPr>
          <a:xfrm>
            <a:off x="822960" y="1207008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108998B9-8273-EE81-F8A1-F10676A29888}"/>
              </a:ext>
            </a:extLst>
          </p:cNvPr>
          <p:cNvSpPr/>
          <p:nvPr/>
        </p:nvSpPr>
        <p:spPr>
          <a:xfrm>
            <a:off x="822960" y="6446520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09B5578E-5DD7-4E9B-9D1A-C0F63E7A1789}"/>
              </a:ext>
            </a:extLst>
          </p:cNvPr>
          <p:cNvSpPr/>
          <p:nvPr/>
        </p:nvSpPr>
        <p:spPr>
          <a:xfrm>
            <a:off x="1005840" y="651052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30C652EA-BEC5-515F-DE8B-F5CEF7FF044F}"/>
              </a:ext>
            </a:extLst>
          </p:cNvPr>
          <p:cNvSpPr/>
          <p:nvPr/>
        </p:nvSpPr>
        <p:spPr>
          <a:xfrm>
            <a:off x="822960" y="3200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500" b="1" noProof="0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Actividades realizadas 2025</a:t>
            </a:r>
            <a:endParaRPr lang="es-CL" sz="2500" b="1" noProof="0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95AB26BF-F943-18ED-928C-D8EEE8220EBB}"/>
              </a:ext>
            </a:extLst>
          </p:cNvPr>
          <p:cNvSpPr/>
          <p:nvPr/>
        </p:nvSpPr>
        <p:spPr>
          <a:xfrm>
            <a:off x="822959" y="1417320"/>
            <a:ext cx="1051433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300" b="1" u="sng" noProof="0" dirty="0"/>
              <a:t>Contacto con los miembros de COSOC (Consejo para la Sociedad Civil del SII).</a:t>
            </a:r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3ED84CDA-B990-4DB3-3F66-6DA0659C1D8A}"/>
              </a:ext>
            </a:extLst>
          </p:cNvPr>
          <p:cNvSpPr/>
          <p:nvPr/>
        </p:nvSpPr>
        <p:spPr>
          <a:xfrm>
            <a:off x="822960" y="177393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50" noProof="0" dirty="0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46D00C5B-8318-461E-4661-D044EFFB08E7}"/>
              </a:ext>
            </a:extLst>
          </p:cNvPr>
          <p:cNvSpPr/>
          <p:nvPr/>
        </p:nvSpPr>
        <p:spPr>
          <a:xfrm>
            <a:off x="824230" y="1888499"/>
            <a:ext cx="10514330" cy="4154947"/>
          </a:xfrm>
          <a:prstGeom prst="rect">
            <a:avLst/>
          </a:prstGeom>
          <a:solidFill>
            <a:srgbClr val="F8F6F1"/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487C91D3-AEEA-1502-2D7A-E81E0E385291}"/>
              </a:ext>
            </a:extLst>
          </p:cNvPr>
          <p:cNvSpPr/>
          <p:nvPr/>
        </p:nvSpPr>
        <p:spPr>
          <a:xfrm>
            <a:off x="824230" y="1888500"/>
            <a:ext cx="1051433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2B125973-A559-77FA-C731-1A6ED58C90D0}"/>
              </a:ext>
            </a:extLst>
          </p:cNvPr>
          <p:cNvSpPr/>
          <p:nvPr/>
        </p:nvSpPr>
        <p:spPr>
          <a:xfrm>
            <a:off x="915670" y="2025660"/>
            <a:ext cx="403470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noProof="0" dirty="0">
                <a:latin typeface="Aptos" pitchFamily="34" charset="0"/>
                <a:ea typeface="Aptos" pitchFamily="34" charset="-122"/>
                <a:cs typeface="Aptos" pitchFamily="34" charset="-120"/>
              </a:rPr>
              <a:t>En esta oportunidad se acompañó:</a:t>
            </a:r>
            <a:endParaRPr lang="es-CL" sz="2000" noProof="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9B01D935-DEE8-95D5-5C11-BE493401EFC1}"/>
              </a:ext>
            </a:extLst>
          </p:cNvPr>
          <p:cNvSpPr/>
          <p:nvPr/>
        </p:nvSpPr>
        <p:spPr>
          <a:xfrm>
            <a:off x="933958" y="2437140"/>
            <a:ext cx="4415282" cy="2260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60" noProof="0" dirty="0"/>
          </a:p>
        </p:txBody>
      </p:sp>
      <p:sp>
        <p:nvSpPr>
          <p:cNvPr id="36" name="Marcador de contenido 2">
            <a:extLst>
              <a:ext uri="{FF2B5EF4-FFF2-40B4-BE49-F238E27FC236}">
                <a16:creationId xmlns:a16="http://schemas.microsoft.com/office/drawing/2014/main" id="{7C4A7789-2DE6-503C-711B-FB2C7FE87EEB}"/>
              </a:ext>
            </a:extLst>
          </p:cNvPr>
          <p:cNvSpPr txBox="1">
            <a:spLocks/>
          </p:cNvSpPr>
          <p:nvPr/>
        </p:nvSpPr>
        <p:spPr>
          <a:xfrm>
            <a:off x="853440" y="2388300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s-CL" sz="2000" dirty="0"/>
              <a:t>-  La Declaración pública del Conclave Tributario </a:t>
            </a:r>
          </a:p>
          <a:p>
            <a:pPr marL="0" indent="0" algn="just">
              <a:buFont typeface="Arial" pitchFamily="34" charset="0"/>
              <a:buNone/>
            </a:pPr>
            <a:r>
              <a:rPr lang="es-CL" sz="2000" dirty="0"/>
              <a:t>-  Las estadísticas de los resultados de la RAF</a:t>
            </a:r>
          </a:p>
          <a:p>
            <a:pPr marL="0" indent="0" algn="just">
              <a:buFont typeface="Arial" pitchFamily="34" charset="0"/>
              <a:buNone/>
            </a:pPr>
            <a:r>
              <a:rPr lang="es-CL" sz="2000" dirty="0"/>
              <a:t>- Estadísticas de tiempos y resultados del recurso de vulneración de derechos del contribuyente ante los TTA.</a:t>
            </a:r>
          </a:p>
          <a:p>
            <a:pPr marL="0" indent="0" algn="just">
              <a:buFont typeface="Arial" pitchFamily="34" charset="0"/>
              <a:buNone/>
            </a:pPr>
            <a:r>
              <a:rPr lang="es-CL" sz="2000" dirty="0"/>
              <a:t>-  Estadísticas de los tiempos de tramitación y resultados de las causas tramitadas ante los TTA.</a:t>
            </a:r>
          </a:p>
          <a:p>
            <a:pPr marL="0" indent="0" algn="just">
              <a:buFont typeface="Arial" pitchFamily="34" charset="0"/>
              <a:buNone/>
            </a:pPr>
            <a:endParaRPr lang="es-CL" sz="2000" dirty="0"/>
          </a:p>
          <a:p>
            <a:pPr marL="0" indent="0" algn="just">
              <a:buFont typeface="Arial" pitchFamily="34" charset="0"/>
              <a:buNone/>
            </a:pPr>
            <a:r>
              <a:rPr lang="es-CL" sz="2000" dirty="0"/>
              <a:t>El </a:t>
            </a:r>
            <a:r>
              <a:rPr lang="es-CL" sz="2000" b="1" dirty="0"/>
              <a:t>10 de junio de 2025</a:t>
            </a:r>
            <a:r>
              <a:rPr lang="es-CL" sz="2000" dirty="0"/>
              <a:t>, respondió nuestra carta la Señora María Teresa Blanco Lobos presidente del COSOC, señalando que lo presentaría en la siguiente sesión del COSOC.  Hasta ahora no ha habido reuniones del COSOC.</a:t>
            </a:r>
          </a:p>
        </p:txBody>
      </p:sp>
    </p:spTree>
    <p:extLst>
      <p:ext uri="{BB962C8B-B14F-4D97-AF65-F5344CB8AC3E}">
        <p14:creationId xmlns:p14="http://schemas.microsoft.com/office/powerpoint/2010/main" val="111229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F0B9DC-1F15-3B25-6A2C-0FD2C5A2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DBF70439-607A-05E1-8C34-190F1D00E27C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7299962" y="2737937"/>
            <a:ext cx="0" cy="2209117"/>
          </a:xfrm>
          <a:prstGeom prst="line">
            <a:avLst/>
          </a:prstGeom>
          <a:ln w="38100">
            <a:solidFill>
              <a:srgbClr val="636A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38FEC167-9952-4F5B-1E03-387182E8993B}"/>
              </a:ext>
            </a:extLst>
          </p:cNvPr>
          <p:cNvCxnSpPr>
            <a:stCxn id="18" idx="4"/>
            <a:endCxn id="20" idx="0"/>
          </p:cNvCxnSpPr>
          <p:nvPr/>
        </p:nvCxnSpPr>
        <p:spPr>
          <a:xfrm>
            <a:off x="1310640" y="2731597"/>
            <a:ext cx="0" cy="2696508"/>
          </a:xfrm>
          <a:prstGeom prst="line">
            <a:avLst/>
          </a:prstGeom>
          <a:ln w="38100">
            <a:solidFill>
              <a:srgbClr val="636A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hape 0">
            <a:extLst>
              <a:ext uri="{FF2B5EF4-FFF2-40B4-BE49-F238E27FC236}">
                <a16:creationId xmlns:a16="http://schemas.microsoft.com/office/drawing/2014/main" id="{85FE4025-90C1-9082-948D-6BB1BC2C4B9A}"/>
              </a:ext>
            </a:extLst>
          </p:cNvPr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247E06F-E6B7-256D-C790-8D08ED31F5F3}"/>
              </a:ext>
            </a:extLst>
          </p:cNvPr>
          <p:cNvSpPr/>
          <p:nvPr/>
        </p:nvSpPr>
        <p:spPr>
          <a:xfrm>
            <a:off x="73152" y="182880"/>
            <a:ext cx="4937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600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s-CL" sz="2600" noProof="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B82D16C3-CCC4-627B-6CF9-96D50C1112A2}"/>
              </a:ext>
            </a:extLst>
          </p:cNvPr>
          <p:cNvSpPr/>
          <p:nvPr/>
        </p:nvSpPr>
        <p:spPr>
          <a:xfrm>
            <a:off x="18288" y="749808"/>
            <a:ext cx="603504" cy="0"/>
          </a:xfrm>
          <a:prstGeom prst="line">
            <a:avLst/>
          </a:prstGeom>
          <a:noFill/>
          <a:ln w="12700">
            <a:solidFill>
              <a:srgbClr val="D9C19A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>
            <a:extLst>
              <a:ext uri="{FF2B5EF4-FFF2-40B4-BE49-F238E27FC236}">
                <a16:creationId xmlns:a16="http://schemas.microsoft.com/office/drawing/2014/main" id="{EF46DF4E-8424-734A-E461-B15264DDF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4574" y="0"/>
            <a:ext cx="1751076" cy="5029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D89B996E-885A-1774-0764-34A3EDE2398B}"/>
              </a:ext>
            </a:extLst>
          </p:cNvPr>
          <p:cNvSpPr/>
          <p:nvPr/>
        </p:nvSpPr>
        <p:spPr>
          <a:xfrm>
            <a:off x="822960" y="91440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10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Comisión Tributaria  |  Colegio de Abogados de Chile A.G.</a:t>
            </a:r>
            <a:endParaRPr lang="es-CL" sz="1100" noProof="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884DBC54-92B4-50BD-D00E-F4BCAB25BED2}"/>
              </a:ext>
            </a:extLst>
          </p:cNvPr>
          <p:cNvSpPr/>
          <p:nvPr/>
        </p:nvSpPr>
        <p:spPr>
          <a:xfrm>
            <a:off x="822960" y="1207008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1CCC95E2-B8BD-0AEC-3210-0B9EBE89D33C}"/>
              </a:ext>
            </a:extLst>
          </p:cNvPr>
          <p:cNvSpPr/>
          <p:nvPr/>
        </p:nvSpPr>
        <p:spPr>
          <a:xfrm>
            <a:off x="822960" y="6446520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81003E33-06DB-300A-79B1-17B6999AAC05}"/>
              </a:ext>
            </a:extLst>
          </p:cNvPr>
          <p:cNvSpPr/>
          <p:nvPr/>
        </p:nvSpPr>
        <p:spPr>
          <a:xfrm>
            <a:off x="1005840" y="651052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AD8CFB70-E7A6-A30E-6987-F43FBB301ED0}"/>
              </a:ext>
            </a:extLst>
          </p:cNvPr>
          <p:cNvSpPr/>
          <p:nvPr/>
        </p:nvSpPr>
        <p:spPr>
          <a:xfrm>
            <a:off x="822960" y="3200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500" b="1" noProof="0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Actividades realizadas 2025</a:t>
            </a:r>
            <a:endParaRPr lang="es-CL" sz="2500" b="1" noProof="0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0212212F-B377-831E-99F9-5D2E460BC927}"/>
              </a:ext>
            </a:extLst>
          </p:cNvPr>
          <p:cNvSpPr/>
          <p:nvPr/>
        </p:nvSpPr>
        <p:spPr>
          <a:xfrm>
            <a:off x="822959" y="1417320"/>
            <a:ext cx="1051433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300" b="1" u="sng" noProof="0" dirty="0"/>
              <a:t>Reuniones con el Servicio de Impuestos Internos</a:t>
            </a:r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DFD7AD90-475E-582D-7258-47CBBD44D431}"/>
              </a:ext>
            </a:extLst>
          </p:cNvPr>
          <p:cNvSpPr/>
          <p:nvPr/>
        </p:nvSpPr>
        <p:spPr>
          <a:xfrm>
            <a:off x="822960" y="177393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50" noProof="0" dirty="0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B0A3685D-045F-C883-4B24-FCC26BBCD715}"/>
              </a:ext>
            </a:extLst>
          </p:cNvPr>
          <p:cNvSpPr/>
          <p:nvPr/>
        </p:nvSpPr>
        <p:spPr>
          <a:xfrm>
            <a:off x="915670" y="2025660"/>
            <a:ext cx="403470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2000" noProof="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91B443A9-7E55-DED6-98C6-52B9AEAC4127}"/>
              </a:ext>
            </a:extLst>
          </p:cNvPr>
          <p:cNvSpPr/>
          <p:nvPr/>
        </p:nvSpPr>
        <p:spPr>
          <a:xfrm>
            <a:off x="933958" y="2437140"/>
            <a:ext cx="4415282" cy="2260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60" noProof="0" dirty="0"/>
          </a:p>
        </p:txBody>
      </p:sp>
      <p:sp>
        <p:nvSpPr>
          <p:cNvPr id="36" name="Marcador de contenido 2">
            <a:extLst>
              <a:ext uri="{FF2B5EF4-FFF2-40B4-BE49-F238E27FC236}">
                <a16:creationId xmlns:a16="http://schemas.microsoft.com/office/drawing/2014/main" id="{24E17C73-27F9-6C0A-6B80-D2C42EE8B054}"/>
              </a:ext>
            </a:extLst>
          </p:cNvPr>
          <p:cNvSpPr txBox="1">
            <a:spLocks/>
          </p:cNvSpPr>
          <p:nvPr/>
        </p:nvSpPr>
        <p:spPr>
          <a:xfrm>
            <a:off x="853440" y="2388300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es-CL" sz="20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56E5893D-C5F9-0DFE-5671-EF6009358A7A}"/>
              </a:ext>
            </a:extLst>
          </p:cNvPr>
          <p:cNvSpPr txBox="1">
            <a:spLocks/>
          </p:cNvSpPr>
          <p:nvPr/>
        </p:nvSpPr>
        <p:spPr>
          <a:xfrm>
            <a:off x="1442983" y="1830000"/>
            <a:ext cx="5049257" cy="258790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None/>
            </a:pPr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3 de junio de 2025</a:t>
            </a:r>
          </a:p>
          <a:p>
            <a:pPr marL="457200" lvl="1" indent="0" algn="just">
              <a:buNone/>
            </a:pPr>
            <a:r>
              <a:rPr lang="es-CL" sz="1500" dirty="0"/>
              <a:t>Reunión con los Subdirectores del SII </a:t>
            </a:r>
          </a:p>
          <a:p>
            <a:pPr marL="457200" lvl="1" indent="0" algn="just">
              <a:buNone/>
            </a:pPr>
            <a:r>
              <a:rPr lang="es-CL" sz="1500" dirty="0"/>
              <a:t>y el señor Javier </a:t>
            </a:r>
            <a:r>
              <a:rPr lang="es-CL" sz="1500" dirty="0" err="1"/>
              <a:t>Etcheberry</a:t>
            </a:r>
            <a:r>
              <a:rPr lang="es-CL" sz="1500" dirty="0"/>
              <a:t>.</a:t>
            </a:r>
          </a:p>
          <a:p>
            <a:pPr marL="457200" lvl="1" indent="0" algn="just">
              <a:buNone/>
            </a:pPr>
            <a:endParaRPr lang="es-CL" sz="1500" dirty="0"/>
          </a:p>
          <a:p>
            <a:pPr marL="457200" lvl="1" indent="0" algn="just">
              <a:buNone/>
            </a:pPr>
            <a:endParaRPr lang="es-CL" sz="1500" b="1" dirty="0"/>
          </a:p>
          <a:p>
            <a:pPr marL="457200" lvl="1" indent="0" algn="just">
              <a:buNone/>
            </a:pPr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16 de junio de 2025</a:t>
            </a:r>
          </a:p>
          <a:p>
            <a:pPr marL="457200" lvl="1" indent="0" algn="just">
              <a:buNone/>
            </a:pPr>
            <a:r>
              <a:rPr lang="es-CL" sz="1500" dirty="0"/>
              <a:t>Presentamos una carta planteando:</a:t>
            </a:r>
          </a:p>
          <a:p>
            <a:pPr marL="857250" lvl="1" indent="-400050" algn="just">
              <a:buAutoNum type="romanLcParenBoth"/>
            </a:pPr>
            <a:r>
              <a:rPr lang="es-CL" sz="1500" dirty="0"/>
              <a:t>Que el SII realizara una aclaración sobre los requisitos de admisibilidad de las peticiones administrativas conocidas con RAF y RAV; y</a:t>
            </a:r>
          </a:p>
          <a:p>
            <a:pPr marL="857250" lvl="1" indent="-400050" algn="just">
              <a:buAutoNum type="romanLcParenBoth"/>
            </a:pPr>
            <a:r>
              <a:rPr lang="es-CL" sz="1500" dirty="0"/>
              <a:t>Obtener acceso a los correos del fiscalizador a cargo de una presentación o fiscalización, y a solicitar reuniones con dicho funcionario.</a:t>
            </a:r>
            <a:endParaRPr lang="es-CL" sz="1500" b="1" dirty="0"/>
          </a:p>
          <a:p>
            <a:pPr marL="457200" lvl="1" indent="0" algn="just">
              <a:buNone/>
            </a:pPr>
            <a:endParaRPr lang="es-CL" sz="1500" b="1" dirty="0"/>
          </a:p>
          <a:p>
            <a:pPr marL="457200" lvl="1" indent="0" algn="just">
              <a:buNone/>
            </a:pPr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19 de Junio de 2025</a:t>
            </a:r>
          </a:p>
          <a:p>
            <a:pPr marL="457200" lvl="1" indent="0" algn="just">
              <a:buNone/>
            </a:pPr>
            <a:r>
              <a:rPr lang="es-CL" sz="1500" dirty="0"/>
              <a:t>Participamos de la Ceremonia de cuenta pública del Servicio de Impuestos Internos.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1D1CAC7D-3B6F-E225-D9B9-1960BC6A7AFC}"/>
              </a:ext>
            </a:extLst>
          </p:cNvPr>
          <p:cNvSpPr/>
          <p:nvPr/>
        </p:nvSpPr>
        <p:spPr>
          <a:xfrm>
            <a:off x="853440" y="1829461"/>
            <a:ext cx="914400" cy="90213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3</a:t>
            </a:r>
          </a:p>
          <a:p>
            <a:pPr algn="ctr"/>
            <a:r>
              <a:rPr lang="es-CL" sz="1500" b="1" dirty="0">
                <a:solidFill>
                  <a:srgbClr val="636A72"/>
                </a:solidFill>
              </a:rPr>
              <a:t>Junio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97942C0A-785A-2037-3714-C3759E45E3B2}"/>
              </a:ext>
            </a:extLst>
          </p:cNvPr>
          <p:cNvSpPr/>
          <p:nvPr/>
        </p:nvSpPr>
        <p:spPr>
          <a:xfrm>
            <a:off x="844978" y="3296958"/>
            <a:ext cx="914400" cy="90213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16</a:t>
            </a:r>
          </a:p>
          <a:p>
            <a:pPr algn="ctr"/>
            <a:r>
              <a:rPr lang="es-CL" sz="1500" b="1" dirty="0">
                <a:solidFill>
                  <a:srgbClr val="636A72"/>
                </a:solidFill>
              </a:rPr>
              <a:t>Junio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69D5E9CA-D0F6-FC19-8759-12796FEAC230}"/>
              </a:ext>
            </a:extLst>
          </p:cNvPr>
          <p:cNvSpPr/>
          <p:nvPr/>
        </p:nvSpPr>
        <p:spPr>
          <a:xfrm>
            <a:off x="853440" y="5428105"/>
            <a:ext cx="914400" cy="90213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19</a:t>
            </a:r>
          </a:p>
          <a:p>
            <a:pPr algn="ctr"/>
            <a:r>
              <a:rPr lang="es-CL" sz="1500" b="1" dirty="0">
                <a:solidFill>
                  <a:srgbClr val="636A72"/>
                </a:solidFill>
              </a:rPr>
              <a:t>Junio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42DC2CD5-C879-CB3B-BC25-FA1B6F1F1075}"/>
              </a:ext>
            </a:extLst>
          </p:cNvPr>
          <p:cNvSpPr/>
          <p:nvPr/>
        </p:nvSpPr>
        <p:spPr>
          <a:xfrm>
            <a:off x="6842762" y="1835801"/>
            <a:ext cx="914400" cy="90213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24</a:t>
            </a:r>
          </a:p>
          <a:p>
            <a:pPr algn="ctr"/>
            <a:r>
              <a:rPr lang="es-CL" sz="1500" b="1" dirty="0">
                <a:solidFill>
                  <a:srgbClr val="636A72"/>
                </a:solidFill>
              </a:rPr>
              <a:t>Junio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4CCDD628-1185-4D99-CA5B-A96EAE1F49E4}"/>
              </a:ext>
            </a:extLst>
          </p:cNvPr>
          <p:cNvSpPr/>
          <p:nvPr/>
        </p:nvSpPr>
        <p:spPr>
          <a:xfrm>
            <a:off x="6842762" y="3808897"/>
            <a:ext cx="914400" cy="90213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7</a:t>
            </a:r>
          </a:p>
          <a:p>
            <a:pPr algn="ctr"/>
            <a:r>
              <a:rPr lang="es-CL" sz="1500" b="1" dirty="0">
                <a:solidFill>
                  <a:srgbClr val="636A72"/>
                </a:solidFill>
              </a:rPr>
              <a:t>Julio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55A6837B-9F1A-841B-4614-781A3D5D6A52}"/>
              </a:ext>
            </a:extLst>
          </p:cNvPr>
          <p:cNvSpPr/>
          <p:nvPr/>
        </p:nvSpPr>
        <p:spPr>
          <a:xfrm>
            <a:off x="6842762" y="4947054"/>
            <a:ext cx="914400" cy="902136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18</a:t>
            </a:r>
          </a:p>
          <a:p>
            <a:pPr algn="ctr"/>
            <a:r>
              <a:rPr lang="es-CL" sz="1500" b="1" dirty="0">
                <a:solidFill>
                  <a:srgbClr val="636A72"/>
                </a:solidFill>
              </a:rPr>
              <a:t>Dic</a:t>
            </a:r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E869DB3D-E34F-F382-9E1F-51A22CFC3DF4}"/>
              </a:ext>
            </a:extLst>
          </p:cNvPr>
          <p:cNvSpPr txBox="1">
            <a:spLocks/>
          </p:cNvSpPr>
          <p:nvPr/>
        </p:nvSpPr>
        <p:spPr>
          <a:xfrm>
            <a:off x="7404900" y="1863991"/>
            <a:ext cx="4640991" cy="258790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None/>
            </a:pPr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24 de junio de 2025</a:t>
            </a:r>
          </a:p>
          <a:p>
            <a:pPr marL="457200" lvl="1" indent="0" algn="just">
              <a:buNone/>
            </a:pPr>
            <a:r>
              <a:rPr lang="es-CL" sz="1500" dirty="0"/>
              <a:t>Tuvimos una segunda reunión, para analizar la carta enviada, y presentamos una segunda carta con: (i) 5 problemas en la tramitación del impuesto a la herencia; y  (</a:t>
            </a:r>
            <a:r>
              <a:rPr lang="es-CL" sz="1500" dirty="0" err="1"/>
              <a:t>ii</a:t>
            </a:r>
            <a:r>
              <a:rPr lang="es-CL" sz="1500" dirty="0"/>
              <a:t>) Problemas con la elección del régimen tributario que efectivamente le corresponde al contribuyente.</a:t>
            </a:r>
          </a:p>
          <a:p>
            <a:pPr marL="457200" lvl="1" indent="0" algn="just">
              <a:buNone/>
            </a:pPr>
            <a:endParaRPr lang="es-CL" sz="1500" b="1" dirty="0"/>
          </a:p>
          <a:p>
            <a:pPr marL="457200" lvl="1" indent="0" algn="just">
              <a:buNone/>
            </a:pPr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7 de Julio de 2025</a:t>
            </a:r>
          </a:p>
          <a:p>
            <a:pPr marL="457200" lvl="1" indent="0" algn="just">
              <a:buNone/>
            </a:pPr>
            <a:r>
              <a:rPr lang="es-CL" sz="1500" dirty="0"/>
              <a:t>El SII emitió oficio aclarando causales de admisibilidad de la RAF y la RAV.</a:t>
            </a:r>
          </a:p>
          <a:p>
            <a:pPr marL="457200" lvl="1" indent="0" algn="just">
              <a:buNone/>
            </a:pPr>
            <a:endParaRPr lang="es-CL" sz="1500" b="1" dirty="0"/>
          </a:p>
          <a:p>
            <a:pPr marL="457200" lvl="1" indent="0" algn="just">
              <a:buNone/>
            </a:pPr>
            <a:r>
              <a:rPr lang="es-CL" sz="1500" b="1" dirty="0">
                <a:solidFill>
                  <a:schemeClr val="accent4">
                    <a:lumMod val="75000"/>
                  </a:schemeClr>
                </a:solidFill>
              </a:rPr>
              <a:t>18 de diciembre de 2025</a:t>
            </a:r>
          </a:p>
          <a:p>
            <a:pPr marL="457200" lvl="1" indent="0" algn="just">
              <a:buNone/>
            </a:pPr>
            <a:r>
              <a:rPr lang="es-CL" sz="1500" dirty="0"/>
              <a:t>Nos reunimos con la Directora (s) del SII, señora Carolina Saravia, y nos solicitó ahondar el tema de problemas con el Impuesto de Herencia y problemas en Operación Renta.</a:t>
            </a:r>
          </a:p>
        </p:txBody>
      </p:sp>
    </p:spTree>
    <p:extLst>
      <p:ext uri="{BB962C8B-B14F-4D97-AF65-F5344CB8AC3E}">
        <p14:creationId xmlns:p14="http://schemas.microsoft.com/office/powerpoint/2010/main" val="70805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46EED8-6424-0320-5423-37B53BF68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A162949-15F4-1E1E-B51A-A6F55E9EF8A1}"/>
              </a:ext>
            </a:extLst>
          </p:cNvPr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AA49164-5C17-475B-1DD2-92E112A2AA34}"/>
              </a:ext>
            </a:extLst>
          </p:cNvPr>
          <p:cNvSpPr/>
          <p:nvPr/>
        </p:nvSpPr>
        <p:spPr>
          <a:xfrm>
            <a:off x="73152" y="182880"/>
            <a:ext cx="4937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600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s-CL" sz="2600" noProof="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AC1ECA17-391B-2A26-D3C8-20E101B34E5A}"/>
              </a:ext>
            </a:extLst>
          </p:cNvPr>
          <p:cNvSpPr/>
          <p:nvPr/>
        </p:nvSpPr>
        <p:spPr>
          <a:xfrm>
            <a:off x="18288" y="749808"/>
            <a:ext cx="603504" cy="0"/>
          </a:xfrm>
          <a:prstGeom prst="line">
            <a:avLst/>
          </a:prstGeom>
          <a:noFill/>
          <a:ln w="12700">
            <a:solidFill>
              <a:srgbClr val="D9C19A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>
            <a:extLst>
              <a:ext uri="{FF2B5EF4-FFF2-40B4-BE49-F238E27FC236}">
                <a16:creationId xmlns:a16="http://schemas.microsoft.com/office/drawing/2014/main" id="{1C688FAD-6C71-6EE6-19A1-29D4A2FE5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4574" y="0"/>
            <a:ext cx="1751076" cy="5029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6A9AF34C-FFE1-76E5-7325-5ABE9A641517}"/>
              </a:ext>
            </a:extLst>
          </p:cNvPr>
          <p:cNvSpPr/>
          <p:nvPr/>
        </p:nvSpPr>
        <p:spPr>
          <a:xfrm>
            <a:off x="822960" y="91440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10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Comisión Tributaria  |  Colegio de Abogados de Chile A.G.</a:t>
            </a:r>
            <a:endParaRPr lang="es-CL" sz="1100" noProof="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B626A1B6-BE28-1D20-B642-CAA50A452649}"/>
              </a:ext>
            </a:extLst>
          </p:cNvPr>
          <p:cNvSpPr/>
          <p:nvPr/>
        </p:nvSpPr>
        <p:spPr>
          <a:xfrm>
            <a:off x="822960" y="1207008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B4B7956C-2611-ED45-5DFB-0D54B5EFB997}"/>
              </a:ext>
            </a:extLst>
          </p:cNvPr>
          <p:cNvSpPr/>
          <p:nvPr/>
        </p:nvSpPr>
        <p:spPr>
          <a:xfrm>
            <a:off x="822960" y="6446520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17AD47BA-925E-8A95-73C4-04B41B28F110}"/>
              </a:ext>
            </a:extLst>
          </p:cNvPr>
          <p:cNvSpPr/>
          <p:nvPr/>
        </p:nvSpPr>
        <p:spPr>
          <a:xfrm>
            <a:off x="1005840" y="651052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1BBB97CA-05E6-BDC2-C17B-2306FEA7F4CE}"/>
              </a:ext>
            </a:extLst>
          </p:cNvPr>
          <p:cNvSpPr/>
          <p:nvPr/>
        </p:nvSpPr>
        <p:spPr>
          <a:xfrm>
            <a:off x="822960" y="3200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500" b="1" noProof="0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Actividades realizadas 2025</a:t>
            </a:r>
            <a:endParaRPr lang="es-CL" sz="2500" b="1" noProof="0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F90EF5B5-C8A3-64EF-BC98-F11F14255B03}"/>
              </a:ext>
            </a:extLst>
          </p:cNvPr>
          <p:cNvSpPr/>
          <p:nvPr/>
        </p:nvSpPr>
        <p:spPr>
          <a:xfrm>
            <a:off x="822959" y="1417320"/>
            <a:ext cx="1051433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300" b="1" u="sng" noProof="0" dirty="0"/>
              <a:t>Participación ante la Comisión de Hacienda del Senado.</a:t>
            </a:r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545EE272-049D-4A5F-78A6-B155998EC453}"/>
              </a:ext>
            </a:extLst>
          </p:cNvPr>
          <p:cNvSpPr/>
          <p:nvPr/>
        </p:nvSpPr>
        <p:spPr>
          <a:xfrm>
            <a:off x="822960" y="177393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50" noProof="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59C920C1-4A9D-3781-158B-CACFFF46EA76}"/>
              </a:ext>
            </a:extLst>
          </p:cNvPr>
          <p:cNvSpPr/>
          <p:nvPr/>
        </p:nvSpPr>
        <p:spPr>
          <a:xfrm>
            <a:off x="933958" y="2437140"/>
            <a:ext cx="4415282" cy="2260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60" noProof="0" dirty="0"/>
          </a:p>
        </p:txBody>
      </p:sp>
      <p:sp>
        <p:nvSpPr>
          <p:cNvPr id="17" name="Shape 10">
            <a:extLst>
              <a:ext uri="{FF2B5EF4-FFF2-40B4-BE49-F238E27FC236}">
                <a16:creationId xmlns:a16="http://schemas.microsoft.com/office/drawing/2014/main" id="{893EB827-3F78-FA51-CE26-5F54B0A2B14C}"/>
              </a:ext>
            </a:extLst>
          </p:cNvPr>
          <p:cNvSpPr/>
          <p:nvPr/>
        </p:nvSpPr>
        <p:spPr>
          <a:xfrm>
            <a:off x="824230" y="1888500"/>
            <a:ext cx="7739002" cy="3154680"/>
          </a:xfrm>
          <a:prstGeom prst="rect">
            <a:avLst/>
          </a:prstGeom>
          <a:solidFill>
            <a:srgbClr val="F8F6F1"/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18" name="Shape 11">
            <a:extLst>
              <a:ext uri="{FF2B5EF4-FFF2-40B4-BE49-F238E27FC236}">
                <a16:creationId xmlns:a16="http://schemas.microsoft.com/office/drawing/2014/main" id="{83661665-BF63-A21B-E403-137E88C08CD9}"/>
              </a:ext>
            </a:extLst>
          </p:cNvPr>
          <p:cNvSpPr/>
          <p:nvPr/>
        </p:nvSpPr>
        <p:spPr>
          <a:xfrm>
            <a:off x="824230" y="1888500"/>
            <a:ext cx="7739002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50DECBF1-A9B3-7C15-4017-8F3024E4758F}"/>
              </a:ext>
            </a:extLst>
          </p:cNvPr>
          <p:cNvSpPr/>
          <p:nvPr/>
        </p:nvSpPr>
        <p:spPr>
          <a:xfrm>
            <a:off x="915670" y="2025660"/>
            <a:ext cx="35196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000" b="1" noProof="0" dirty="0"/>
              <a:t>Con fecha 02 de junio de 2025</a:t>
            </a:r>
          </a:p>
        </p:txBody>
      </p:sp>
      <p:sp>
        <p:nvSpPr>
          <p:cNvPr id="20" name="Text 13">
            <a:extLst>
              <a:ext uri="{FF2B5EF4-FFF2-40B4-BE49-F238E27FC236}">
                <a16:creationId xmlns:a16="http://schemas.microsoft.com/office/drawing/2014/main" id="{2450E182-34BF-F6F0-A89C-287613AFBC47}"/>
              </a:ext>
            </a:extLst>
          </p:cNvPr>
          <p:cNvSpPr/>
          <p:nvPr/>
        </p:nvSpPr>
        <p:spPr>
          <a:xfrm>
            <a:off x="915670" y="2830068"/>
            <a:ext cx="740537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s-CL" sz="2000" noProof="0" dirty="0">
                <a:solidFill>
                  <a:srgbClr val="222222"/>
                </a:solidFill>
                <a:ea typeface="Aptos" pitchFamily="34" charset="-122"/>
                <a:cs typeface="Aptos" pitchFamily="34" charset="-120"/>
              </a:rPr>
              <a:t>Participamos de una sesión en la Comisión de Hacienda del Senado para plantear los problemas de funcionamiento del Servicio de Impuestos Internos.</a:t>
            </a:r>
            <a:endParaRPr lang="es-CL" sz="2000" noProof="0" dirty="0"/>
          </a:p>
        </p:txBody>
      </p:sp>
    </p:spTree>
    <p:extLst>
      <p:ext uri="{BB962C8B-B14F-4D97-AF65-F5344CB8AC3E}">
        <p14:creationId xmlns:p14="http://schemas.microsoft.com/office/powerpoint/2010/main" val="3987785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DA60DB-3943-9983-78DE-3572ED35F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9761844-BA3A-F154-80EF-E121B94D1BF0}"/>
              </a:ext>
            </a:extLst>
          </p:cNvPr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6FD0F2C-ADB0-8766-0FB7-C51F91003CA8}"/>
              </a:ext>
            </a:extLst>
          </p:cNvPr>
          <p:cNvSpPr/>
          <p:nvPr/>
        </p:nvSpPr>
        <p:spPr>
          <a:xfrm>
            <a:off x="73152" y="182880"/>
            <a:ext cx="4937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s-CL" sz="2600" noProof="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6EB1ED76-BD01-E5D0-4558-D18C858C33B3}"/>
              </a:ext>
            </a:extLst>
          </p:cNvPr>
          <p:cNvSpPr/>
          <p:nvPr/>
        </p:nvSpPr>
        <p:spPr>
          <a:xfrm>
            <a:off x="18288" y="749808"/>
            <a:ext cx="603504" cy="0"/>
          </a:xfrm>
          <a:prstGeom prst="line">
            <a:avLst/>
          </a:prstGeom>
          <a:noFill/>
          <a:ln w="12700">
            <a:solidFill>
              <a:srgbClr val="D9C19A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>
            <a:extLst>
              <a:ext uri="{FF2B5EF4-FFF2-40B4-BE49-F238E27FC236}">
                <a16:creationId xmlns:a16="http://schemas.microsoft.com/office/drawing/2014/main" id="{49685684-24ED-35A0-A008-719083A46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4574" y="0"/>
            <a:ext cx="1751076" cy="5029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922182EE-D5AF-E893-19F1-230E35A639D5}"/>
              </a:ext>
            </a:extLst>
          </p:cNvPr>
          <p:cNvSpPr/>
          <p:nvPr/>
        </p:nvSpPr>
        <p:spPr>
          <a:xfrm>
            <a:off x="822960" y="91440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10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Comisión Tributaria  |  Colegio de Abogados de Chile A.G.</a:t>
            </a:r>
            <a:endParaRPr lang="es-CL" sz="1100" noProof="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C957E311-481D-9746-0F7F-C87C0B59A43E}"/>
              </a:ext>
            </a:extLst>
          </p:cNvPr>
          <p:cNvSpPr/>
          <p:nvPr/>
        </p:nvSpPr>
        <p:spPr>
          <a:xfrm>
            <a:off x="822960" y="1207008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4144B980-22FE-4D36-ADED-1D50E09591A9}"/>
              </a:ext>
            </a:extLst>
          </p:cNvPr>
          <p:cNvSpPr/>
          <p:nvPr/>
        </p:nvSpPr>
        <p:spPr>
          <a:xfrm>
            <a:off x="822960" y="6446520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30618A3F-67B7-B535-65F0-7FA0FE6CE7BE}"/>
              </a:ext>
            </a:extLst>
          </p:cNvPr>
          <p:cNvSpPr/>
          <p:nvPr/>
        </p:nvSpPr>
        <p:spPr>
          <a:xfrm>
            <a:off x="1005840" y="651052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BB523283-ACE7-362E-D71B-336D61A14A22}"/>
              </a:ext>
            </a:extLst>
          </p:cNvPr>
          <p:cNvSpPr/>
          <p:nvPr/>
        </p:nvSpPr>
        <p:spPr>
          <a:xfrm>
            <a:off x="822960" y="3200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500" b="1" noProof="0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Miembros de la Comisión 2026</a:t>
            </a:r>
            <a:endParaRPr lang="es-CL" sz="2500" b="1" noProof="0" dirty="0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605A9037-0F21-BD71-2BD9-355EAABD2CB7}"/>
              </a:ext>
            </a:extLst>
          </p:cNvPr>
          <p:cNvSpPr/>
          <p:nvPr/>
        </p:nvSpPr>
        <p:spPr>
          <a:xfrm>
            <a:off x="822960" y="177393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50" noProof="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757FCC5A-0287-6E2D-80D9-5E3065CB7A40}"/>
              </a:ext>
            </a:extLst>
          </p:cNvPr>
          <p:cNvSpPr/>
          <p:nvPr/>
        </p:nvSpPr>
        <p:spPr>
          <a:xfrm>
            <a:off x="933958" y="2437140"/>
            <a:ext cx="4415282" cy="2260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60" noProof="0" dirty="0"/>
          </a:p>
        </p:txBody>
      </p:sp>
      <p:sp>
        <p:nvSpPr>
          <p:cNvPr id="17" name="Shape 10">
            <a:extLst>
              <a:ext uri="{FF2B5EF4-FFF2-40B4-BE49-F238E27FC236}">
                <a16:creationId xmlns:a16="http://schemas.microsoft.com/office/drawing/2014/main" id="{A08EAF59-42C6-6C82-9142-07429AF28C63}"/>
              </a:ext>
            </a:extLst>
          </p:cNvPr>
          <p:cNvSpPr/>
          <p:nvPr/>
        </p:nvSpPr>
        <p:spPr>
          <a:xfrm>
            <a:off x="822960" y="1378064"/>
            <a:ext cx="5273040" cy="4899167"/>
          </a:xfrm>
          <a:prstGeom prst="rect">
            <a:avLst/>
          </a:prstGeom>
          <a:solidFill>
            <a:srgbClr val="F8F6F1"/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80EC7D0E-A42F-C9D9-CCA7-321700C7C576}"/>
              </a:ext>
            </a:extLst>
          </p:cNvPr>
          <p:cNvSpPr/>
          <p:nvPr/>
        </p:nvSpPr>
        <p:spPr>
          <a:xfrm>
            <a:off x="6297168" y="1381975"/>
            <a:ext cx="4979162" cy="4895253"/>
          </a:xfrm>
          <a:prstGeom prst="rect">
            <a:avLst/>
          </a:prstGeom>
          <a:solidFill>
            <a:srgbClr val="F8F6F1"/>
          </a:solidFill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sz="2000" noProof="0" dirty="0"/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3FA9B3AE-94CD-4252-D3CB-4889B537B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695" y="1565489"/>
            <a:ext cx="4677884" cy="45243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s-CL" altLang="es-CL" sz="12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Christián</a:t>
            </a: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altLang="es-CL" sz="12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Opitz</a:t>
            </a: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opitzchristian1@gmail.com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Eduardo Lagos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lagos.eduardo@gmail.com</a:t>
            </a:r>
            <a:endParaRPr lang="es-CL" altLang="es-CL" sz="1200" dirty="0"/>
          </a:p>
          <a:p>
            <a:pPr marL="0" indent="0">
              <a:buFontTx/>
              <a:buNone/>
            </a:pP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Jaime García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jaime.garcia@jaimegarcia.cl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Rodrigo Ugalde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rodrigougaldep@gmail.com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Carlos Vergara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cvergara@relegal.cl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Leonidas</a:t>
            </a: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Prieto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Lprieto@prieto.cl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Natalia Núñez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natalia.nunez@pwc.com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Rafael Valdivieso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rvaldivieso@jdf.cl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Catalina Valderrama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catalinavalderrama@yahoo.com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Ricardo Walker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rwalker@brentabogados.cl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Guillermo Infante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guillermo.infante@ppulegal.com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Jorge </a:t>
            </a:r>
            <a:r>
              <a:rPr lang="es-CL" altLang="es-CL" sz="12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Carraha</a:t>
            </a: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jcarraha@claro.cl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Alexander </a:t>
            </a:r>
            <a:r>
              <a:rPr lang="es-CL" altLang="es-CL" sz="12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Letonja</a:t>
            </a: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alexander.letonja@letonja.cl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Paula Madariaga	</a:t>
            </a:r>
            <a:r>
              <a:rPr lang="es-CL" altLang="es-CL" sz="1200" dirty="0">
                <a:solidFill>
                  <a:srgbClr val="467886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madariagapaula@gmail.com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Franco </a:t>
            </a:r>
            <a:r>
              <a:rPr lang="es-CL" altLang="es-CL" sz="12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Brzovic</a:t>
            </a: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franco@brzovicabogados.com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Mario Silva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9"/>
              </a:rPr>
              <a:t>mario.silva@ppulegal.com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Oscar Ferrari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0"/>
              </a:rPr>
              <a:t>oscar.ferrari@garrigues.com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Francisco Lyon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1"/>
              </a:rPr>
              <a:t>flyon@kpmg.com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Cristian Mena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2"/>
              </a:rPr>
              <a:t>cmena@maabogados.cl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Christian Blanche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3"/>
              </a:rPr>
              <a:t>cblanche@advisors.cl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Nicolas Alvarado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4"/>
              </a:rPr>
              <a:t>nicolas@alvaradoycia.cl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Evelyn Sepúlveda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5"/>
              </a:rPr>
              <a:t>esepulveda@lembeye.cl</a:t>
            </a:r>
            <a:b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 Baeza	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6"/>
              </a:rPr>
              <a:t>Pedrobaezac@hotmail.com</a:t>
            </a:r>
            <a:endParaRPr lang="es-CL" altLang="es-CL" sz="1200" dirty="0"/>
          </a:p>
          <a:p>
            <a:pPr marL="0" indent="0">
              <a:buFontTx/>
              <a:buNone/>
            </a:pPr>
            <a:r>
              <a:rPr lang="es-CL" altLang="es-CL" sz="12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Javiera Bucarey	</a:t>
            </a:r>
            <a:r>
              <a:rPr lang="es-CL" altLang="es-CL" sz="1200" dirty="0">
                <a:solidFill>
                  <a:srgbClr val="1155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7"/>
              </a:rPr>
              <a:t>javiera.bucarey@recabarrenasociados.com</a:t>
            </a:r>
            <a:endParaRPr lang="es-CL" altLang="es-CL" sz="1200" dirty="0"/>
          </a:p>
        </p:txBody>
      </p:sp>
      <p:sp>
        <p:nvSpPr>
          <p:cNvPr id="15" name="Marcador de contenido 5">
            <a:extLst>
              <a:ext uri="{FF2B5EF4-FFF2-40B4-BE49-F238E27FC236}">
                <a16:creationId xmlns:a16="http://schemas.microsoft.com/office/drawing/2014/main" id="{E9902BD0-6F63-7F43-30F5-44EC0DAEAB89}"/>
              </a:ext>
            </a:extLst>
          </p:cNvPr>
          <p:cNvSpPr txBox="1">
            <a:spLocks/>
          </p:cNvSpPr>
          <p:nvPr/>
        </p:nvSpPr>
        <p:spPr>
          <a:xfrm>
            <a:off x="6492239" y="1565489"/>
            <a:ext cx="5482883" cy="435133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Isabel Veliz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8"/>
              </a:rPr>
              <a:t>iveliz@uc.cl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Carlos Aros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9"/>
              </a:rPr>
              <a:t>carlosaros@arosyasociados.cl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Medardo Lagos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0"/>
              </a:rPr>
              <a:t>medardo.lagos@sw-chile.com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Cristián Rojas G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1"/>
              </a:rPr>
              <a:t>c.rojas@abogadosdelmaule.cl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Felipe </a:t>
            </a:r>
            <a:r>
              <a:rPr lang="es-CL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Alliende</a:t>
            </a: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2"/>
              </a:rPr>
              <a:t>felipealliende@gmail.com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Karina </a:t>
            </a:r>
            <a:r>
              <a:rPr lang="es-CL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Ghisolfo</a:t>
            </a: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3"/>
              </a:rPr>
              <a:t>karina.ghisolfo@gmail.com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Rodrigo Rojas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4"/>
              </a:rPr>
              <a:t>rrojas@abdala.cl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Cristian Guzmán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5"/>
              </a:rPr>
              <a:t>cguzmanz@gmail.com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Diego Guzmán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6"/>
              </a:rPr>
              <a:t>dguzmanparrochia@gmail.com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Camilo Béjar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7"/>
              </a:rPr>
              <a:t>camilo@misrajibejar.cl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Pilar González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8"/>
              </a:rPr>
              <a:t>pgonzalez@bsvv.cl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Rodolfo Porter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9"/>
              </a:rPr>
              <a:t>rporte@portecanales.cl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Víctor Crisóstomo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0"/>
              </a:rPr>
              <a:t>victorp.crisostomo@arcoabogados.cl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Javier Pérez	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1"/>
              </a:rPr>
              <a:t>jperez@nld.cl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Luis Felipe Ocampo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2"/>
              </a:rPr>
              <a:t>luisfelipe.ocampo@recabarrenasociados.com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Macarena Sinn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3"/>
              </a:rPr>
              <a:t>msinn@jordanbarahona.cl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Leonardo Rivas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4"/>
              </a:rPr>
              <a:t>leonardo.rivas@procesoslegales.cl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Francisco Camus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5"/>
              </a:rPr>
              <a:t>fcamus@advisors.cl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s-C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Pablo Cabello	</a:t>
            </a:r>
            <a:r>
              <a:rPr lang="es-CL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6"/>
              </a:rPr>
              <a:t>juan.cabello@cabelloabogados.cl</a:t>
            </a: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s-C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82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B781C8-36D2-B013-E030-6D0BC05C9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A4B8806-D2CE-A73E-AD55-82C9DBBAEC79}"/>
              </a:ext>
            </a:extLst>
          </p:cNvPr>
          <p:cNvSpPr/>
          <p:nvPr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636A72"/>
          </a:solidFill>
          <a:ln w="12700">
            <a:solidFill>
              <a:srgbClr val="233D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5362E78-997F-8FA4-CADF-CE2F40A195C2}"/>
              </a:ext>
            </a:extLst>
          </p:cNvPr>
          <p:cNvSpPr/>
          <p:nvPr/>
        </p:nvSpPr>
        <p:spPr>
          <a:xfrm>
            <a:off x="73152" y="182880"/>
            <a:ext cx="4937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s-CL" sz="2600" noProof="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62B21A2-0B62-9D94-6E00-31D70DE3B533}"/>
              </a:ext>
            </a:extLst>
          </p:cNvPr>
          <p:cNvSpPr/>
          <p:nvPr/>
        </p:nvSpPr>
        <p:spPr>
          <a:xfrm>
            <a:off x="18288" y="749808"/>
            <a:ext cx="603504" cy="0"/>
          </a:xfrm>
          <a:prstGeom prst="line">
            <a:avLst/>
          </a:prstGeom>
          <a:noFill/>
          <a:ln w="12700">
            <a:solidFill>
              <a:srgbClr val="D9C19A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pic>
        <p:nvPicPr>
          <p:cNvPr id="5" name="Image 0" descr="/mnt/data/logo_crop.png">
            <a:extLst>
              <a:ext uri="{FF2B5EF4-FFF2-40B4-BE49-F238E27FC236}">
                <a16:creationId xmlns:a16="http://schemas.microsoft.com/office/drawing/2014/main" id="{628136EA-F8E1-6FA1-33FF-F4B648DDD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4574" y="0"/>
            <a:ext cx="1751076" cy="5029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19F0A028-5E28-233F-2BBD-5CCA996CEDF5}"/>
              </a:ext>
            </a:extLst>
          </p:cNvPr>
          <p:cNvSpPr/>
          <p:nvPr/>
        </p:nvSpPr>
        <p:spPr>
          <a:xfrm>
            <a:off x="822960" y="91440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10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Comisión Tributaria  |  Colegio de Abogados de Chile A.G.</a:t>
            </a:r>
            <a:endParaRPr lang="es-CL" sz="1100" noProof="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1670F2FB-58EE-CEEB-A250-0CDDF05B5A67}"/>
              </a:ext>
            </a:extLst>
          </p:cNvPr>
          <p:cNvSpPr/>
          <p:nvPr/>
        </p:nvSpPr>
        <p:spPr>
          <a:xfrm>
            <a:off x="822960" y="1207008"/>
            <a:ext cx="10515600" cy="0"/>
          </a:xfrm>
          <a:prstGeom prst="line">
            <a:avLst/>
          </a:prstGeom>
          <a:noFill/>
          <a:ln w="12700">
            <a:solidFill>
              <a:srgbClr val="D8CCBD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E3494D09-8BEA-FED4-2ED2-8633CA4D8FF7}"/>
              </a:ext>
            </a:extLst>
          </p:cNvPr>
          <p:cNvSpPr/>
          <p:nvPr/>
        </p:nvSpPr>
        <p:spPr>
          <a:xfrm>
            <a:off x="822960" y="6446520"/>
            <a:ext cx="10515600" cy="0"/>
          </a:xfrm>
          <a:prstGeom prst="line">
            <a:avLst/>
          </a:prstGeom>
          <a:noFill/>
          <a:ln w="12700">
            <a:solidFill>
              <a:srgbClr val="B08B57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7AF3BE0A-F0F6-824D-2A4B-F46D66B02614}"/>
              </a:ext>
            </a:extLst>
          </p:cNvPr>
          <p:cNvSpPr/>
          <p:nvPr/>
        </p:nvSpPr>
        <p:spPr>
          <a:xfrm>
            <a:off x="1005840" y="6510528"/>
            <a:ext cx="9966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850" noProof="0" dirty="0">
                <a:solidFill>
                  <a:srgbClr val="6C6C6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Ahumada 341, Piso 2°, Santiago, Chile  |  +56 2 2639 6175  |  secretaria@colegioabogados.cl</a:t>
            </a:r>
            <a:endParaRPr lang="es-CL" sz="850" noProof="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94BFDA3A-7152-84D5-1243-AA32309B9B1B}"/>
              </a:ext>
            </a:extLst>
          </p:cNvPr>
          <p:cNvSpPr/>
          <p:nvPr/>
        </p:nvSpPr>
        <p:spPr>
          <a:xfrm>
            <a:off x="822960" y="3200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2500" b="1" noProof="0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Actividades para el Año 2026</a:t>
            </a:r>
            <a:endParaRPr lang="es-CL" sz="2500" b="1" noProof="0" dirty="0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2784318F-2966-38FE-F970-EEBE893E6E5E}"/>
              </a:ext>
            </a:extLst>
          </p:cNvPr>
          <p:cNvSpPr/>
          <p:nvPr/>
        </p:nvSpPr>
        <p:spPr>
          <a:xfrm>
            <a:off x="822960" y="177393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50" noProof="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A5DD84F5-5788-E7DC-FDB8-189D0DF4C441}"/>
              </a:ext>
            </a:extLst>
          </p:cNvPr>
          <p:cNvSpPr/>
          <p:nvPr/>
        </p:nvSpPr>
        <p:spPr>
          <a:xfrm>
            <a:off x="933958" y="2437140"/>
            <a:ext cx="4415282" cy="2260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260" noProof="0" dirty="0"/>
          </a:p>
        </p:txBody>
      </p:sp>
      <p:sp>
        <p:nvSpPr>
          <p:cNvPr id="18" name="Text 19">
            <a:extLst>
              <a:ext uri="{FF2B5EF4-FFF2-40B4-BE49-F238E27FC236}">
                <a16:creationId xmlns:a16="http://schemas.microsoft.com/office/drawing/2014/main" id="{1F6816EB-6B5E-C164-6264-CEA0678A34BD}"/>
              </a:ext>
            </a:extLst>
          </p:cNvPr>
          <p:cNvSpPr/>
          <p:nvPr/>
        </p:nvSpPr>
        <p:spPr>
          <a:xfrm>
            <a:off x="1063245" y="1503034"/>
            <a:ext cx="46844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2000" noProof="0" dirty="0"/>
          </a:p>
        </p:txBody>
      </p:sp>
      <p:sp>
        <p:nvSpPr>
          <p:cNvPr id="19" name="Text 20">
            <a:extLst>
              <a:ext uri="{FF2B5EF4-FFF2-40B4-BE49-F238E27FC236}">
                <a16:creationId xmlns:a16="http://schemas.microsoft.com/office/drawing/2014/main" id="{8A123C5E-44B6-0CC5-4673-23D5B0F7EB0D}"/>
              </a:ext>
            </a:extLst>
          </p:cNvPr>
          <p:cNvSpPr/>
          <p:nvPr/>
        </p:nvSpPr>
        <p:spPr>
          <a:xfrm>
            <a:off x="1063245" y="1951349"/>
            <a:ext cx="556732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2000" noProof="0" dirty="0"/>
          </a:p>
        </p:txBody>
      </p:sp>
      <p:sp>
        <p:nvSpPr>
          <p:cNvPr id="20" name="Text 22">
            <a:extLst>
              <a:ext uri="{FF2B5EF4-FFF2-40B4-BE49-F238E27FC236}">
                <a16:creationId xmlns:a16="http://schemas.microsoft.com/office/drawing/2014/main" id="{EC853B89-9FDF-D400-B145-54EF6D24CAA1}"/>
              </a:ext>
            </a:extLst>
          </p:cNvPr>
          <p:cNvSpPr/>
          <p:nvPr/>
        </p:nvSpPr>
        <p:spPr>
          <a:xfrm>
            <a:off x="1091612" y="1701240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1</a:t>
            </a:r>
            <a:endParaRPr lang="es-CL" sz="2000" noProof="0" dirty="0"/>
          </a:p>
        </p:txBody>
      </p:sp>
      <p:sp>
        <p:nvSpPr>
          <p:cNvPr id="21" name="Text 24">
            <a:extLst>
              <a:ext uri="{FF2B5EF4-FFF2-40B4-BE49-F238E27FC236}">
                <a16:creationId xmlns:a16="http://schemas.microsoft.com/office/drawing/2014/main" id="{4B468486-2AE8-9820-97FB-0049DA752E13}"/>
              </a:ext>
            </a:extLst>
          </p:cNvPr>
          <p:cNvSpPr/>
          <p:nvPr/>
        </p:nvSpPr>
        <p:spPr>
          <a:xfrm>
            <a:off x="1107256" y="2143113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2</a:t>
            </a:r>
            <a:endParaRPr lang="es-CL" sz="2000" noProof="0" dirty="0"/>
          </a:p>
        </p:txBody>
      </p:sp>
      <p:sp>
        <p:nvSpPr>
          <p:cNvPr id="22" name="Text 26">
            <a:extLst>
              <a:ext uri="{FF2B5EF4-FFF2-40B4-BE49-F238E27FC236}">
                <a16:creationId xmlns:a16="http://schemas.microsoft.com/office/drawing/2014/main" id="{79ED6A2C-3A41-72BD-C534-D24EABE63C69}"/>
              </a:ext>
            </a:extLst>
          </p:cNvPr>
          <p:cNvSpPr/>
          <p:nvPr/>
        </p:nvSpPr>
        <p:spPr>
          <a:xfrm>
            <a:off x="1107256" y="2795471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3</a:t>
            </a:r>
            <a:endParaRPr lang="es-CL" sz="2000" noProof="0" dirty="0"/>
          </a:p>
        </p:txBody>
      </p:sp>
      <p:sp>
        <p:nvSpPr>
          <p:cNvPr id="23" name="Text 28">
            <a:extLst>
              <a:ext uri="{FF2B5EF4-FFF2-40B4-BE49-F238E27FC236}">
                <a16:creationId xmlns:a16="http://schemas.microsoft.com/office/drawing/2014/main" id="{82BBA80E-A1B1-F7E5-5F10-789C76A4F0CB}"/>
              </a:ext>
            </a:extLst>
          </p:cNvPr>
          <p:cNvSpPr/>
          <p:nvPr/>
        </p:nvSpPr>
        <p:spPr>
          <a:xfrm>
            <a:off x="1091612" y="3416022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4</a:t>
            </a:r>
            <a:endParaRPr lang="es-CL" sz="2000" noProof="0" dirty="0"/>
          </a:p>
        </p:txBody>
      </p:sp>
      <p:sp>
        <p:nvSpPr>
          <p:cNvPr id="24" name="Text 30">
            <a:extLst>
              <a:ext uri="{FF2B5EF4-FFF2-40B4-BE49-F238E27FC236}">
                <a16:creationId xmlns:a16="http://schemas.microsoft.com/office/drawing/2014/main" id="{8398151F-BF82-1945-58F2-7DD1D400DF61}"/>
              </a:ext>
            </a:extLst>
          </p:cNvPr>
          <p:cNvSpPr/>
          <p:nvPr/>
        </p:nvSpPr>
        <p:spPr>
          <a:xfrm>
            <a:off x="1107256" y="3965633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5</a:t>
            </a:r>
            <a:endParaRPr lang="es-CL" sz="2000" noProof="0" dirty="0"/>
          </a:p>
        </p:txBody>
      </p:sp>
      <p:sp>
        <p:nvSpPr>
          <p:cNvPr id="33" name="Text 30">
            <a:extLst>
              <a:ext uri="{FF2B5EF4-FFF2-40B4-BE49-F238E27FC236}">
                <a16:creationId xmlns:a16="http://schemas.microsoft.com/office/drawing/2014/main" id="{F4B2D8F0-B80A-BFA8-33C9-2A54143D14DC}"/>
              </a:ext>
            </a:extLst>
          </p:cNvPr>
          <p:cNvSpPr/>
          <p:nvPr/>
        </p:nvSpPr>
        <p:spPr>
          <a:xfrm>
            <a:off x="1107256" y="4477114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6</a:t>
            </a:r>
            <a:endParaRPr lang="es-CL" sz="2000" noProof="0" dirty="0"/>
          </a:p>
        </p:txBody>
      </p: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1FE0DAAD-0D36-0061-7237-C547CE7DD091}"/>
              </a:ext>
            </a:extLst>
          </p:cNvPr>
          <p:cNvSpPr txBox="1">
            <a:spLocks/>
          </p:cNvSpPr>
          <p:nvPr/>
        </p:nvSpPr>
        <p:spPr>
          <a:xfrm>
            <a:off x="1401134" y="1633301"/>
            <a:ext cx="8465736" cy="31804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CL" sz="1900" dirty="0"/>
              <a:t>Mantener reuniones con el SII, para mejorar la relación con los contribuyentes.</a:t>
            </a:r>
          </a:p>
          <a:p>
            <a:pPr marL="0" indent="0" algn="just">
              <a:buNone/>
            </a:pPr>
            <a:endParaRPr lang="es-CL" sz="16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3EFCD6B-4CB8-7109-51F5-F33EE0E11A10}"/>
              </a:ext>
            </a:extLst>
          </p:cNvPr>
          <p:cNvSpPr txBox="1"/>
          <p:nvPr/>
        </p:nvSpPr>
        <p:spPr>
          <a:xfrm>
            <a:off x="1401134" y="2054595"/>
            <a:ext cx="99374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L" sz="1800" dirty="0"/>
              <a:t>Nuestro integrante de la Comisión Eduardo Lagos esta en el COSOC de Tesorería General de la República, con lo cual podemos trabajar en resolver temas en esta repartición.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9F58172-6F85-AB45-52B6-8CF82D3751EB}"/>
              </a:ext>
            </a:extLst>
          </p:cNvPr>
          <p:cNvSpPr txBox="1"/>
          <p:nvPr/>
        </p:nvSpPr>
        <p:spPr>
          <a:xfrm>
            <a:off x="1401134" y="2756128"/>
            <a:ext cx="974946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L" sz="1800" dirty="0"/>
              <a:t>Participar en discusiones de leyes tributarias.</a:t>
            </a:r>
          </a:p>
          <a:p>
            <a:pPr marL="0" indent="0" algn="just">
              <a:buNone/>
            </a:pPr>
            <a:endParaRPr lang="es-CL" sz="1800" dirty="0"/>
          </a:p>
          <a:p>
            <a:pPr marL="0" indent="0" algn="just">
              <a:buNone/>
            </a:pPr>
            <a:r>
              <a:rPr lang="es-CL" sz="1800" dirty="0"/>
              <a:t>Revisar Circulares.</a:t>
            </a:r>
          </a:p>
          <a:p>
            <a:pPr marL="0" indent="0" algn="just">
              <a:buNone/>
            </a:pPr>
            <a:endParaRPr lang="es-CL" sz="1800" dirty="0"/>
          </a:p>
          <a:p>
            <a:pPr marL="0" indent="0" algn="just">
              <a:buNone/>
            </a:pPr>
            <a:r>
              <a:rPr lang="es-CL" sz="1800" dirty="0"/>
              <a:t>Hacer cursos de capacitación para abogados mas jóvenes.</a:t>
            </a:r>
          </a:p>
          <a:p>
            <a:pPr marL="0" indent="0" algn="just">
              <a:buNone/>
            </a:pPr>
            <a:endParaRPr lang="es-CL" sz="1800" dirty="0"/>
          </a:p>
          <a:p>
            <a:pPr marL="0" indent="0" algn="just">
              <a:buNone/>
            </a:pPr>
            <a:r>
              <a:rPr lang="es-CL" sz="1800" dirty="0"/>
              <a:t>Continuar trabajando con los miembros del Conclave Tributario.</a:t>
            </a:r>
          </a:p>
          <a:p>
            <a:pPr marL="0" indent="0" algn="just">
              <a:buNone/>
            </a:pPr>
            <a:endParaRPr lang="es-CL" dirty="0"/>
          </a:p>
          <a:p>
            <a:pPr marL="0" indent="0" algn="just">
              <a:buNone/>
            </a:pPr>
            <a:r>
              <a:rPr lang="es-CL" sz="1800" dirty="0"/>
              <a:t>Coordinación con la Defensoría del Contribuyente</a:t>
            </a:r>
          </a:p>
          <a:p>
            <a:pPr marL="0" indent="0" algn="just">
              <a:buNone/>
            </a:pPr>
            <a:endParaRPr lang="es-CL" dirty="0"/>
          </a:p>
          <a:p>
            <a:pPr marL="0" indent="0" algn="just">
              <a:buNone/>
            </a:pPr>
            <a:r>
              <a:rPr lang="es-CL" sz="1800" dirty="0"/>
              <a:t>Problemas relacionados con la Excelentísima Corte Suprema</a:t>
            </a:r>
          </a:p>
        </p:txBody>
      </p:sp>
      <p:sp>
        <p:nvSpPr>
          <p:cNvPr id="25" name="Text 30">
            <a:extLst>
              <a:ext uri="{FF2B5EF4-FFF2-40B4-BE49-F238E27FC236}">
                <a16:creationId xmlns:a16="http://schemas.microsoft.com/office/drawing/2014/main" id="{C4BDD4CC-0333-A139-042D-E49DEE0E033C}"/>
              </a:ext>
            </a:extLst>
          </p:cNvPr>
          <p:cNvSpPr/>
          <p:nvPr/>
        </p:nvSpPr>
        <p:spPr>
          <a:xfrm>
            <a:off x="1107256" y="5066315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7</a:t>
            </a:r>
            <a:endParaRPr lang="es-CL" sz="2000" noProof="0" dirty="0"/>
          </a:p>
        </p:txBody>
      </p:sp>
      <p:sp>
        <p:nvSpPr>
          <p:cNvPr id="26" name="Text 30">
            <a:extLst>
              <a:ext uri="{FF2B5EF4-FFF2-40B4-BE49-F238E27FC236}">
                <a16:creationId xmlns:a16="http://schemas.microsoft.com/office/drawing/2014/main" id="{280EF765-4F87-F710-E10C-6A5B12010586}"/>
              </a:ext>
            </a:extLst>
          </p:cNvPr>
          <p:cNvSpPr/>
          <p:nvPr/>
        </p:nvSpPr>
        <p:spPr>
          <a:xfrm>
            <a:off x="1091612" y="5573537"/>
            <a:ext cx="228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CL" sz="2000" noProof="0" dirty="0">
                <a:solidFill>
                  <a:srgbClr val="B08B57"/>
                </a:solidFill>
                <a:ea typeface="Georgia" pitchFamily="34" charset="-122"/>
                <a:cs typeface="Georgia" pitchFamily="34" charset="-120"/>
              </a:rPr>
              <a:t>8</a:t>
            </a:r>
            <a:endParaRPr lang="es-CL" sz="2000" noProof="0" dirty="0"/>
          </a:p>
        </p:txBody>
      </p:sp>
    </p:spTree>
    <p:extLst>
      <p:ext uri="{BB962C8B-B14F-4D97-AF65-F5344CB8AC3E}">
        <p14:creationId xmlns:p14="http://schemas.microsoft.com/office/powerpoint/2010/main" val="404318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Georgia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1582</Words>
  <Application>Microsoft Office PowerPoint</Application>
  <PresentationFormat>Panorámica</PresentationFormat>
  <Paragraphs>151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Aptos</vt:lpstr>
      <vt:lpstr>Arial</vt:lpstr>
      <vt:lpstr>Georgia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Colegio de Abogados - Plantilla Ejecutiva Premium</dc:title>
  <dc:subject>Plantilla editable ejecutiva premium</dc:subject>
  <dc:creator>Javiera Bucarey</dc:creator>
  <cp:lastModifiedBy>Recabarren y Asociados</cp:lastModifiedBy>
  <cp:revision>4</cp:revision>
  <dcterms:created xsi:type="dcterms:W3CDTF">2026-04-06T14:35:28Z</dcterms:created>
  <dcterms:modified xsi:type="dcterms:W3CDTF">2026-04-08T15:34:29Z</dcterms:modified>
</cp:coreProperties>
</file>