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5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47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Buenos días / buenas tardes, colegas. Gracias al Colegio de Abogados por la invitación. Mi nombre es Sol Vespa Testa, de Vespa Abogados, y en los próximos veinte minutos quiero mostrarles por qué las Oficinas Locales de la Niñez pueden ser, para nosotros como abogados de familia, una vía de protección real — y no solo un trámite previo obligado antes de judicializar.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Repase las seis ventajas, con énfasis en la legitimación amplia del art. 72 (incluye al abogado patrocinante) y en que es una vía no excluyente.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Criterio práctico de decisión. Insista en que este ejercicio de criterio hoy no se hace de forma sistemática, y que puede ahorrar desgaste procesal considerable.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 el recurso como la verdadera novedad jurídica del sistema: un control jurisdiccional inédito, rápido, sobre un órgano administrativo de infancia.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Recorra cada elemento de la ficha con calma: naturaleza, legitimación amplia, tribunal competente, causales tasadas, plazo de 15 días, tramitación con plazos abreviados, compatibilidad con otras acciones.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con el recurso de protección del artículo 20 CPR: es un recurso de protección especializado y acelerado, diseñado a la medida del nuevo sistema.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Cuatro escenarios de uso concreto. Sea honesto: aún no hay jurisprudencia consolidada — eso es una oportunidad para sentar precedentes, no una debilidad.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Cifras a diciembre de 2025: 326.288 atenciones, 99.803 NNA atendidos, 14.984 planes vigentes, presupuesto 2026. El sistema no está en el papel: opera a escala nacional.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Cite la evaluación UNICEF-PUC 2026 con honestidad profesional. Conocer estas debilidades es parte de la debida diligencia al derivar un caso a la OLN.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Cuatro recomendaciones de cierre práctico, antes de la reflexión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con la idea que abrió la charla. Agradezca y abra a preguntas.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Ley 21.430 no es una reforma cosmética: reemplaza la lógica tutelar de la antigua Ley de Menores por un sistema de garantías que reconoce al niño como sujeto de derechos. Repase la nueva institucionalidad y cierre con el principio rector: la sede judicial como última ratio.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Definición del artículo 65: órgano de protección administrativa, doble dependencia, equipo, plazo de instalación de 5 años. Cierre con las cifras de cobertura a diciembre de 2025.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 seis funciones del artículo 66. Insista en que la OLN tiene facultades propias de diagnóstico, plan y medida — no es solo una ventanilla de derivación.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Dos componentes: promoción territorial y Gestión Integrada de Casos, con tres niveles que escalan en intensidad según el Decreto Supremo 15. La mayoría de los casos no necesita partir en protección administrativa formal.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Artículo 68: enumere las medidas y cierre con el límite de competencia exclusiva de tribunales de familia — la OLN puede seguir gestionando el caso en paralelo.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Recorra el procedimiento del artículo 72 como una línea de tiempo: inicio, diagnóstico, acuerdo, adopción de medida en 30 días (24h urgencia), revisión trimestral. Cierre citando el artículo 69: la resolución fundada es la puerta de entrada al recurso de ilegalidad.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Coordinación bidireccional del artículo 71. Sea franco sobre el protocolo OLN-Poder Judicial y su limitación práctica: los tribunales aún derivan sin criterios uniformes.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Punto de inflexión de la charla: proponer un cambio de reflejo profesional. Active la OLN antes de judicializar; si fracasa, la ley obliga a derivar — no se pierde nada por intentarlo.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35240" y="0"/>
            <a:ext cx="4556455" cy="685800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3" name="Text 1"/>
          <p:cNvSpPr txBox="1"/>
          <p:nvPr/>
        </p:nvSpPr>
        <p:spPr>
          <a:xfrm>
            <a:off x="758952" y="83185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COLEGIO DE ABOGADOS DE CHILE   ·   1 DE SEPTIEMBRE DE 2026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758952" y="1600200"/>
            <a:ext cx="6675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s-MX" sz="4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 Oficinas Locales de la Niñez como Alternativa a la Judicialización.</a:t>
            </a:r>
          </a:p>
        </p:txBody>
      </p:sp>
      <p:sp>
        <p:nvSpPr>
          <p:cNvPr id="5" name="Shape 3"/>
          <p:cNvSpPr/>
          <p:nvPr/>
        </p:nvSpPr>
        <p:spPr>
          <a:xfrm>
            <a:off x="777240" y="3544570"/>
            <a:ext cx="777240" cy="0"/>
          </a:xfrm>
          <a:prstGeom prst="line">
            <a:avLst/>
          </a:prstGeom>
          <a:noFill/>
          <a:ln w="31750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 txBox="1"/>
          <p:nvPr/>
        </p:nvSpPr>
        <p:spPr>
          <a:xfrm>
            <a:off x="758952" y="34290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834308" y="52578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 Vespa Testa</a:t>
            </a:r>
            <a:endParaRPr lang="en-US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1E3DC3F-787F-3A2E-5AB3-DB08DE647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202" y="5055042"/>
            <a:ext cx="1873250" cy="725555"/>
          </a:xfrm>
          <a:prstGeom prst="rect">
            <a:avLst/>
          </a:prstGeom>
        </p:spPr>
      </p:pic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63567F53-7F25-2EA4-5E7A-F7D4648F89D0}"/>
              </a:ext>
            </a:extLst>
          </p:cNvPr>
          <p:cNvCxnSpPr/>
          <p:nvPr/>
        </p:nvCxnSpPr>
        <p:spPr>
          <a:xfrm>
            <a:off x="2469052" y="4940300"/>
            <a:ext cx="0" cy="9271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40553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LA ESTRATEGIA PROCESAL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814316" y="603504"/>
            <a:ext cx="6618427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67284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 qué considerarla antes de judicializar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58952" y="1874520"/>
            <a:ext cx="3538728" cy="1920240"/>
          </a:xfrm>
          <a:prstGeom prst="rect">
            <a:avLst/>
          </a:prstGeom>
          <a:solidFill>
            <a:srgbClr val="FBFAF8"/>
          </a:solidFill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6" name="Text 4"/>
          <p:cNvSpPr txBox="1"/>
          <p:nvPr/>
        </p:nvSpPr>
        <p:spPr>
          <a:xfrm>
            <a:off x="1014984" y="2112264"/>
            <a:ext cx="3026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Rapidez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1014984" y="2560320"/>
            <a:ext cx="30266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Máx. 30 días (24 h en urgencias), frente a meses o años de tramitación judicial.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352544" y="1874520"/>
            <a:ext cx="3538728" cy="1920240"/>
          </a:xfrm>
          <a:prstGeom prst="rect">
            <a:avLst/>
          </a:prstGeom>
          <a:solidFill>
            <a:srgbClr val="FBFAF8"/>
          </a:solidFill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9" name="Text 7"/>
          <p:cNvSpPr txBox="1"/>
          <p:nvPr/>
        </p:nvSpPr>
        <p:spPr>
          <a:xfrm>
            <a:off x="4608576" y="2112264"/>
            <a:ext cx="3026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Enfoque voluntario</a:t>
            </a:r>
            <a:endParaRPr lang="en-US" sz="2400" dirty="0"/>
          </a:p>
        </p:txBody>
      </p:sp>
      <p:sp>
        <p:nvSpPr>
          <p:cNvPr id="10" name="Text 8"/>
          <p:cNvSpPr txBox="1"/>
          <p:nvPr/>
        </p:nvSpPr>
        <p:spPr>
          <a:xfrm>
            <a:off x="4608576" y="2560320"/>
            <a:ext cx="30266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coparticipativo: menor desgaste y revictimización del NNA y su familia.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946136" y="1874520"/>
            <a:ext cx="3538728" cy="1920240"/>
          </a:xfrm>
          <a:prstGeom prst="rect">
            <a:avLst/>
          </a:prstGeom>
          <a:solidFill>
            <a:srgbClr val="FBFAF8"/>
          </a:solidFill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12" name="Text 10"/>
          <p:cNvSpPr txBox="1"/>
          <p:nvPr/>
        </p:nvSpPr>
        <p:spPr>
          <a:xfrm>
            <a:off x="8202168" y="2112264"/>
            <a:ext cx="3026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Gratuidad y proximidad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8202168" y="2560320"/>
            <a:ext cx="30266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 comunal, sin costo, con gestor de caso asignado.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58952" y="3849624"/>
            <a:ext cx="3538728" cy="1920240"/>
          </a:xfrm>
          <a:prstGeom prst="rect">
            <a:avLst/>
          </a:prstGeom>
          <a:solidFill>
            <a:srgbClr val="EDF0F7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5" name="Text 13"/>
          <p:cNvSpPr txBox="1"/>
          <p:nvPr/>
        </p:nvSpPr>
        <p:spPr>
          <a:xfrm>
            <a:off x="1014984" y="4087368"/>
            <a:ext cx="3026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Legitimación amplia</a:t>
            </a:r>
            <a:endParaRPr lang="en-US" sz="2400" dirty="0"/>
          </a:p>
        </p:txBody>
      </p:sp>
      <p:sp>
        <p:nvSpPr>
          <p:cNvPr id="16" name="Text 14"/>
          <p:cNvSpPr txBox="1"/>
          <p:nvPr/>
        </p:nvSpPr>
        <p:spPr>
          <a:xfrm>
            <a:off x="1014984" y="4535424"/>
            <a:ext cx="30266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art. 72 permite iniciar el proceso a «cualquier persona con interés» — incluye al abogado patrocinante.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352544" y="3849624"/>
            <a:ext cx="3538728" cy="1920240"/>
          </a:xfrm>
          <a:prstGeom prst="rect">
            <a:avLst/>
          </a:prstGeom>
          <a:solidFill>
            <a:srgbClr val="EDF0F7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8" name="Text 16"/>
          <p:cNvSpPr txBox="1"/>
          <p:nvPr/>
        </p:nvSpPr>
        <p:spPr>
          <a:xfrm>
            <a:off x="4608576" y="4087368"/>
            <a:ext cx="3026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Vía no excluyente</a:t>
            </a:r>
            <a:endParaRPr lang="en-US" sz="2400" dirty="0"/>
          </a:p>
        </p:txBody>
      </p:sp>
      <p:sp>
        <p:nvSpPr>
          <p:cNvPr id="19" name="Text 17"/>
          <p:cNvSpPr txBox="1"/>
          <p:nvPr/>
        </p:nvSpPr>
        <p:spPr>
          <a:xfrm>
            <a:off x="4608576" y="4535424"/>
            <a:ext cx="30266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fracasa, hay derivación obligatoria a tribunal (art. 71): no se pierde tiempo procesal.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946136" y="3849624"/>
            <a:ext cx="3538728" cy="1920240"/>
          </a:xfrm>
          <a:prstGeom prst="rect">
            <a:avLst/>
          </a:prstGeom>
          <a:solidFill>
            <a:srgbClr val="EDF0F7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21" name="Text 19"/>
          <p:cNvSpPr txBox="1"/>
          <p:nvPr/>
        </p:nvSpPr>
        <p:spPr>
          <a:xfrm>
            <a:off x="8202168" y="4087368"/>
            <a:ext cx="30266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Trazabilidad</a:t>
            </a:r>
            <a:endParaRPr lang="en-US" sz="2400" dirty="0"/>
          </a:p>
        </p:txBody>
      </p:sp>
      <p:sp>
        <p:nvSpPr>
          <p:cNvPr id="22" name="Text 20"/>
          <p:cNvSpPr txBox="1"/>
          <p:nvPr/>
        </p:nvSpPr>
        <p:spPr>
          <a:xfrm>
            <a:off x="8202168" y="4535424"/>
            <a:ext cx="302666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 queda documentado en el registro GSL: respaldo probatorio a futuro.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19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40553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LA ESTRATEGIA PROCESAL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814316" y="603504"/>
            <a:ext cx="6618427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523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Criterio práctico: ¿OLN o tribunal?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58952" y="1874520"/>
            <a:ext cx="5120640" cy="4297680"/>
          </a:xfrm>
          <a:prstGeom prst="rect">
            <a:avLst/>
          </a:prstGeom>
          <a:solidFill>
            <a:srgbClr val="EDF0F7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6" name="Text 4"/>
          <p:cNvSpPr txBox="1"/>
          <p:nvPr/>
        </p:nvSpPr>
        <p:spPr>
          <a:xfrm>
            <a:off x="1033272" y="21031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Apto para vía administrativa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1033272" y="27432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o vulneración leve a moderada, sin urgencia vital.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033272" y="33375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 dispuesta a colaborar con un plan voluntario.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1033272" y="393192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Necesidad de activar oferta social, salud, educación o beneficios.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1033272" y="460883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 requieren medidas de exclusiva competencia judicial.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309360" y="1874520"/>
            <a:ext cx="5120640" cy="4297680"/>
          </a:xfrm>
          <a:prstGeom prst="rect">
            <a:avLst/>
          </a:prstGeom>
          <a:solidFill>
            <a:srgbClr val="2A2A44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2" name="Text 10"/>
          <p:cNvSpPr txBox="1"/>
          <p:nvPr/>
        </p:nvSpPr>
        <p:spPr>
          <a:xfrm>
            <a:off x="6583680" y="21031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Requiere sede judicial directa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6583680" y="27432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Riesgo vital o grave, con necesidad de medida cautelar urgente.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6583680" y="33883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Cuidado personal, RDR, cuidado alternativo, patria potestad o adopción.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6583680" y="405892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Violencia intrafamiliar grave u otros ilícitos que exigen tutela jurisdiccional.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6583680" y="474853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Necesidad de apremios o medidas de cumplimiento forzado.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19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1371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kern="0" spc="200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LA NOVEDAD DEL SISTEMA</a:t>
            </a:r>
            <a:endParaRPr lang="en-US" sz="1350" dirty="0"/>
          </a:p>
        </p:txBody>
      </p:sp>
      <p:sp>
        <p:nvSpPr>
          <p:cNvPr id="3" name="Text 1"/>
          <p:cNvSpPr txBox="1"/>
          <p:nvPr/>
        </p:nvSpPr>
        <p:spPr>
          <a:xfrm>
            <a:off x="758951" y="1828800"/>
            <a:ext cx="11158423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acción de reclamación por ilegalidad</a:t>
            </a:r>
            <a:endParaRPr lang="en-US" sz="5000" dirty="0"/>
          </a:p>
        </p:txBody>
      </p:sp>
      <p:sp>
        <p:nvSpPr>
          <p:cNvPr id="4" name="Text 2"/>
          <p:cNvSpPr txBox="1"/>
          <p:nvPr/>
        </p:nvSpPr>
        <p:spPr>
          <a:xfrm>
            <a:off x="758952" y="28803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Artículo 74, Ley N.° 21.430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777240" y="3429000"/>
            <a:ext cx="777240" cy="0"/>
          </a:xfrm>
          <a:prstGeom prst="line">
            <a:avLst/>
          </a:prstGeom>
          <a:noFill/>
          <a:ln w="31750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 txBox="1"/>
          <p:nvPr/>
        </p:nvSpPr>
        <p:spPr>
          <a:xfrm>
            <a:off x="758952" y="3657600"/>
            <a:ext cx="9144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2400" i="1" dirty="0">
                <a:solidFill>
                  <a:srgbClr val="C3CB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mecanismo jurisdiccional inédito para controlar, en tiempos breves y ante la Corte de Apelaciones, la legalidad de las actuaciones de un órgano administrativo de protección de infancia.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19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40553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LA NOVEDAD DEL SISTEMA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814316" y="603504"/>
            <a:ext cx="6618427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523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Ficha técnica, artículo 74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58952" y="1920240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6" name="Text 4"/>
          <p:cNvSpPr txBox="1"/>
          <p:nvPr/>
        </p:nvSpPr>
        <p:spPr>
          <a:xfrm>
            <a:off x="758952" y="1993392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Naturaleza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3657600" y="19933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 de reclamación especial por actos ilegales o arbitrarios de la OLN, o contra la resolución que ordenó la medida.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58952" y="2528316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9" name="Text 7"/>
          <p:cNvSpPr txBox="1"/>
          <p:nvPr/>
        </p:nvSpPr>
        <p:spPr>
          <a:xfrm>
            <a:off x="758952" y="260146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Legitimación activa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3657600" y="2601468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NNA, cualquier interviniente, o cualquier persona a quien afecte la medida.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58952" y="3136392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2" name="Text 10"/>
          <p:cNvSpPr txBox="1"/>
          <p:nvPr/>
        </p:nvSpPr>
        <p:spPr>
          <a:xfrm>
            <a:off x="758952" y="3209544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Tribunal competente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3657600" y="3209544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 de Apelaciones del domicilio de la OLN recurrida.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58952" y="3744468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5" name="Text 13"/>
          <p:cNvSpPr txBox="1"/>
          <p:nvPr/>
        </p:nvSpPr>
        <p:spPr>
          <a:xfrm>
            <a:off x="758952" y="381762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Causales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3657600" y="38176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Infracción de los artículos 67, 68, 69, 70 o 72, o vulneración de los derechos del NNA.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58952" y="4352544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8" name="Text 16"/>
          <p:cNvSpPr txBox="1"/>
          <p:nvPr/>
        </p:nvSpPr>
        <p:spPr>
          <a:xfrm>
            <a:off x="758952" y="4425696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Plazo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3657600" y="4425696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días hábiles, desde el hecho ilegal, la notificación, o desde que el afectado toma conocimiento.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58952" y="4960620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1" name="Text 19"/>
          <p:cNvSpPr txBox="1"/>
          <p:nvPr/>
        </p:nvSpPr>
        <p:spPr>
          <a:xfrm>
            <a:off x="758952" y="5033772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Tramitación</a:t>
            </a:r>
            <a:endParaRPr lang="en-US" sz="1600" dirty="0"/>
          </a:p>
        </p:txBody>
      </p:sp>
      <p:sp>
        <p:nvSpPr>
          <p:cNvPr id="22" name="Text 20"/>
          <p:cNvSpPr txBox="1"/>
          <p:nvPr/>
        </p:nvSpPr>
        <p:spPr>
          <a:xfrm>
            <a:off x="3657600" y="503377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Procedimiento del recurso de protección; informe del recurrido en 5 días, fallo de la Corte en 2 días.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58952" y="5568696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4" name="Text 22"/>
          <p:cNvSpPr txBox="1"/>
          <p:nvPr/>
        </p:nvSpPr>
        <p:spPr>
          <a:xfrm>
            <a:off x="758952" y="564184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Compatibilidad</a:t>
            </a:r>
            <a:endParaRPr lang="en-US" sz="1600" dirty="0"/>
          </a:p>
        </p:txBody>
      </p:sp>
      <p:sp>
        <p:nvSpPr>
          <p:cNvPr id="25" name="Text 23"/>
          <p:cNvSpPr txBox="1"/>
          <p:nvPr/>
        </p:nvSpPr>
        <p:spPr>
          <a:xfrm>
            <a:off x="3657600" y="5641848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perjuicio del derecho a recurrir de amparo o de protección constitucional, si procede.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758952" y="6176772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7" name="Text 25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19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40553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LA NOVEDAD DEL SISTEMA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814316" y="603504"/>
            <a:ext cx="6618427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4599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Recurso de ilegalidad vs. recurso de protección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2286000" y="1874520"/>
            <a:ext cx="4480560" cy="457200"/>
          </a:xfrm>
          <a:prstGeom prst="rect">
            <a:avLst/>
          </a:prstGeom>
          <a:solidFill>
            <a:srgbClr val="2A2A44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6" name="Text 4"/>
          <p:cNvSpPr txBox="1"/>
          <p:nvPr/>
        </p:nvSpPr>
        <p:spPr>
          <a:xfrm>
            <a:off x="2468880" y="187452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 de ilegalidad (art. 74)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784848" y="1874520"/>
            <a:ext cx="4553712" cy="45720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8" name="Text 6"/>
          <p:cNvSpPr txBox="1"/>
          <p:nvPr/>
        </p:nvSpPr>
        <p:spPr>
          <a:xfrm>
            <a:off x="6967728" y="18745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 de protección (art. 20 CPR)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58952" y="2331720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10" name="Text 8"/>
          <p:cNvSpPr txBox="1"/>
          <p:nvPr/>
        </p:nvSpPr>
        <p:spPr>
          <a:xfrm>
            <a:off x="758952" y="246888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Plazo para interponer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2286000" y="2423160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 días hábiles</a:t>
            </a:r>
            <a:endParaRPr lang="en-US" sz="2400" dirty="0"/>
          </a:p>
        </p:txBody>
      </p:sp>
      <p:sp>
        <p:nvSpPr>
          <p:cNvPr id="12" name="Text 10"/>
          <p:cNvSpPr txBox="1"/>
          <p:nvPr/>
        </p:nvSpPr>
        <p:spPr>
          <a:xfrm>
            <a:off x="6784848" y="2423160"/>
            <a:ext cx="4553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5C5C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 días corridos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758952" y="3108960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000"/>
          </a:p>
        </p:txBody>
      </p:sp>
      <p:sp>
        <p:nvSpPr>
          <p:cNvPr id="14" name="Text 12"/>
          <p:cNvSpPr txBox="1"/>
          <p:nvPr/>
        </p:nvSpPr>
        <p:spPr>
          <a:xfrm>
            <a:off x="758952" y="3246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del recurrido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2286000" y="3200400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días</a:t>
            </a:r>
            <a:endParaRPr lang="en-US" sz="2400" dirty="0"/>
          </a:p>
        </p:txBody>
      </p:sp>
      <p:sp>
        <p:nvSpPr>
          <p:cNvPr id="16" name="Text 14"/>
          <p:cNvSpPr txBox="1"/>
          <p:nvPr/>
        </p:nvSpPr>
        <p:spPr>
          <a:xfrm>
            <a:off x="6784848" y="3200400"/>
            <a:ext cx="4553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5C5C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 plazo especial abreviado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58952" y="3886200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000"/>
          </a:p>
        </p:txBody>
      </p:sp>
      <p:sp>
        <p:nvSpPr>
          <p:cNvPr id="18" name="Text 16"/>
          <p:cNvSpPr txBox="1"/>
          <p:nvPr/>
        </p:nvSpPr>
        <p:spPr>
          <a:xfrm>
            <a:off x="758952" y="402336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Fallo de la Corte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2286000" y="3977640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días</a:t>
            </a:r>
            <a:endParaRPr lang="en-US" sz="2400" dirty="0"/>
          </a:p>
        </p:txBody>
      </p:sp>
      <p:sp>
        <p:nvSpPr>
          <p:cNvPr id="20" name="Text 18"/>
          <p:cNvSpPr txBox="1"/>
          <p:nvPr/>
        </p:nvSpPr>
        <p:spPr>
          <a:xfrm>
            <a:off x="6784848" y="3977640"/>
            <a:ext cx="4553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5C5C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 plazo abreviado equivalente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758952" y="4663440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000"/>
          </a:p>
        </p:txBody>
      </p:sp>
      <p:sp>
        <p:nvSpPr>
          <p:cNvPr id="22" name="Text 20"/>
          <p:cNvSpPr txBox="1"/>
          <p:nvPr/>
        </p:nvSpPr>
        <p:spPr>
          <a:xfrm>
            <a:off x="758952" y="480060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Especialidad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2286000" y="4773168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Diseñado a la medida del sistema de garantías de la niñez.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6784848" y="4773168"/>
            <a:ext cx="4389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 general, residual y subsidiaria.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58952" y="5440680"/>
            <a:ext cx="1060704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000"/>
          </a:p>
        </p:txBody>
      </p:sp>
      <p:sp>
        <p:nvSpPr>
          <p:cNvPr id="26" name="Text 24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19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40553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LA NOVEDAD DEL SISTEMA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814316" y="603504"/>
            <a:ext cx="6618427" cy="0"/>
          </a:xfrm>
          <a:prstGeom prst="line">
            <a:avLst/>
          </a:prstGeom>
          <a:noFill/>
          <a:ln w="9525">
            <a:solidFill>
              <a:srgbClr val="5A5A78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396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Litigio estratégico: cuándo usarlo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758952" y="150876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C3CB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 control de legalidad autónomo, no una apelación sobre el mérito: permite impugnar una decisión de la OLN sin esperar a que el caso de fondo se judicialice.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58952" y="2331720"/>
            <a:ext cx="5239512" cy="169164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7" name="Text 5"/>
          <p:cNvSpPr txBox="1"/>
          <p:nvPr/>
        </p:nvSpPr>
        <p:spPr>
          <a:xfrm>
            <a:off x="1033272" y="2606040"/>
            <a:ext cx="4690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Motivación insuficiente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1033272" y="3063240"/>
            <a:ext cx="46908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resolución no identifica con claridad hechos, derechos vulnerados u objetivos (art. 69).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135624" y="2331720"/>
            <a:ext cx="5239512" cy="169164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0" name="Text 8"/>
          <p:cNvSpPr txBox="1"/>
          <p:nvPr/>
        </p:nvSpPr>
        <p:spPr>
          <a:xfrm>
            <a:off x="6409944" y="2606040"/>
            <a:ext cx="4690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Incumplimiento de plazos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6409944" y="3063240"/>
            <a:ext cx="46908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Superación de los 30 días para adoptar la medida, o de la revisión trimestral.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58952" y="4160520"/>
            <a:ext cx="5239512" cy="169164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3" name="Text 11"/>
          <p:cNvSpPr txBox="1"/>
          <p:nvPr/>
        </p:nvSpPr>
        <p:spPr>
          <a:xfrm>
            <a:off x="1033272" y="4434840"/>
            <a:ext cx="4690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Medida desproporcionada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1033272" y="4892040"/>
            <a:ext cx="46908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Restringe derechos del NNA más allá de lo necesario para cautelar el interés protegido.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135624" y="4160520"/>
            <a:ext cx="5239512" cy="169164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6" name="Text 14"/>
          <p:cNvSpPr txBox="1"/>
          <p:nvPr/>
        </p:nvSpPr>
        <p:spPr>
          <a:xfrm>
            <a:off x="6409944" y="4434840"/>
            <a:ext cx="4690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Exclusión del NNA</a:t>
            </a: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6409944" y="4892040"/>
            <a:ext cx="46908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 garantizó su derecho a ser oído, a designar abogado o a expresar su opinión (art. 72 N° 5).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19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7719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EVIDENCIA Y DESAFÍOS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530852" y="603504"/>
            <a:ext cx="6901891" cy="0"/>
          </a:xfrm>
          <a:prstGeom prst="line">
            <a:avLst/>
          </a:prstGeom>
          <a:noFill/>
          <a:ln w="9525">
            <a:solidFill>
              <a:srgbClr val="5A5A78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650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sistema en cifras (corte dic. 2025)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758952" y="210312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Atenciones registradas a nivel nacional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206240" y="2221992"/>
            <a:ext cx="5120640" cy="274320"/>
          </a:xfrm>
          <a:prstGeom prst="rect">
            <a:avLst/>
          </a:prstGeom>
          <a:solidFill>
            <a:srgbClr val="3A3958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7" name="Shape 5"/>
          <p:cNvSpPr/>
          <p:nvPr/>
        </p:nvSpPr>
        <p:spPr>
          <a:xfrm>
            <a:off x="4206240" y="2221992"/>
            <a:ext cx="5120640" cy="274320"/>
          </a:xfrm>
          <a:prstGeom prst="rect">
            <a:avLst/>
          </a:prstGeom>
          <a:solidFill>
            <a:schemeClr val="accent2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es-CL"/>
          </a:p>
        </p:txBody>
      </p:sp>
      <p:sp>
        <p:nvSpPr>
          <p:cNvPr id="8" name="Text 6"/>
          <p:cNvSpPr txBox="1"/>
          <p:nvPr/>
        </p:nvSpPr>
        <p:spPr>
          <a:xfrm>
            <a:off x="9509760" y="21031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326.288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758952" y="288036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Niños, niñas y adolescentes atendidos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206240" y="2999232"/>
            <a:ext cx="5120640" cy="274320"/>
          </a:xfrm>
          <a:prstGeom prst="rect">
            <a:avLst/>
          </a:prstGeom>
          <a:solidFill>
            <a:srgbClr val="3A3958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es-CL"/>
          </a:p>
        </p:txBody>
      </p:sp>
      <p:sp>
        <p:nvSpPr>
          <p:cNvPr id="11" name="Shape 9"/>
          <p:cNvSpPr/>
          <p:nvPr/>
        </p:nvSpPr>
        <p:spPr>
          <a:xfrm>
            <a:off x="4206240" y="2999232"/>
            <a:ext cx="1587398" cy="274320"/>
          </a:xfrm>
          <a:prstGeom prst="rect">
            <a:avLst/>
          </a:prstGeom>
          <a:solidFill>
            <a:schemeClr val="accent2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es-CL"/>
          </a:p>
        </p:txBody>
      </p:sp>
      <p:sp>
        <p:nvSpPr>
          <p:cNvPr id="12" name="Text 10"/>
          <p:cNvSpPr txBox="1"/>
          <p:nvPr/>
        </p:nvSpPr>
        <p:spPr>
          <a:xfrm>
            <a:off x="9509760" y="288036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99.803</a:t>
            </a: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758952" y="365760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Planes de intervención vigentes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206240" y="3776472"/>
            <a:ext cx="5120640" cy="274320"/>
          </a:xfrm>
          <a:prstGeom prst="rect">
            <a:avLst/>
          </a:prstGeom>
          <a:solidFill>
            <a:srgbClr val="3A3958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4206240" y="3776472"/>
            <a:ext cx="256032" cy="274320"/>
          </a:xfrm>
          <a:prstGeom prst="rect">
            <a:avLst/>
          </a:prstGeom>
          <a:solidFill>
            <a:srgbClr val="DE8A3A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es-CL" sz="2400"/>
          </a:p>
        </p:txBody>
      </p:sp>
      <p:sp>
        <p:nvSpPr>
          <p:cNvPr id="16" name="Text 14"/>
          <p:cNvSpPr txBox="1"/>
          <p:nvPr/>
        </p:nvSpPr>
        <p:spPr>
          <a:xfrm>
            <a:off x="9509760" y="365760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14.984</a:t>
            </a:r>
            <a:endParaRPr lang="en-US" sz="1900" dirty="0"/>
          </a:p>
        </p:txBody>
      </p:sp>
      <p:sp>
        <p:nvSpPr>
          <p:cNvPr id="17" name="Text 15"/>
          <p:cNvSpPr txBox="1"/>
          <p:nvPr/>
        </p:nvSpPr>
        <p:spPr>
          <a:xfrm>
            <a:off x="758952" y="443484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Consejos Consultivos Comunales constituidos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206240" y="4553712"/>
            <a:ext cx="5120640" cy="274320"/>
          </a:xfrm>
          <a:prstGeom prst="rect">
            <a:avLst/>
          </a:prstGeom>
          <a:solidFill>
            <a:srgbClr val="413F61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es-CL"/>
          </a:p>
        </p:txBody>
      </p:sp>
      <p:sp>
        <p:nvSpPr>
          <p:cNvPr id="19" name="Shape 17"/>
          <p:cNvSpPr/>
          <p:nvPr/>
        </p:nvSpPr>
        <p:spPr>
          <a:xfrm>
            <a:off x="4206240" y="4553712"/>
            <a:ext cx="4813402" cy="274320"/>
          </a:xfrm>
          <a:prstGeom prst="rect">
            <a:avLst/>
          </a:prstGeom>
          <a:solidFill>
            <a:schemeClr val="accent2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es-CL"/>
          </a:p>
        </p:txBody>
      </p:sp>
      <p:sp>
        <p:nvSpPr>
          <p:cNvPr id="20" name="Text 18"/>
          <p:cNvSpPr txBox="1"/>
          <p:nvPr/>
        </p:nvSpPr>
        <p:spPr>
          <a:xfrm>
            <a:off x="9509760" y="443484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94,2%</a:t>
            </a:r>
            <a:endParaRPr lang="en-US" sz="1900" dirty="0"/>
          </a:p>
        </p:txBody>
      </p:sp>
      <p:sp>
        <p:nvSpPr>
          <p:cNvPr id="21" name="Shape 19"/>
          <p:cNvSpPr/>
          <p:nvPr/>
        </p:nvSpPr>
        <p:spPr>
          <a:xfrm>
            <a:off x="758952" y="5440680"/>
            <a:ext cx="10607040" cy="0"/>
          </a:xfrm>
          <a:prstGeom prst="line">
            <a:avLst/>
          </a:prstGeom>
          <a:noFill/>
          <a:ln w="9525">
            <a:solidFill>
              <a:srgbClr val="45445F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2" name="Text 20"/>
          <p:cNvSpPr txBox="1"/>
          <p:nvPr/>
        </p:nvSpPr>
        <p:spPr>
          <a:xfrm>
            <a:off x="758952" y="557784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Glosa 04, Ley de Presupuestos 2026 — Subsecretaría de la Niñez.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7772400" y="55778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Presupuesto 2026: M$40.790</a:t>
            </a:r>
            <a:endParaRPr lang="en-US" sz="1400" dirty="0"/>
          </a:p>
        </p:txBody>
      </p:sp>
      <p:sp>
        <p:nvSpPr>
          <p:cNvPr id="24" name="Text 22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19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7719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EVIDENCIA Y DESAFÍOS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530852" y="603504"/>
            <a:ext cx="6901891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650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Nudos críticos, evaluación UNICEF–PUC (2026)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58952" y="1874520"/>
            <a:ext cx="10607040" cy="1024128"/>
          </a:xfrm>
          <a:prstGeom prst="rect">
            <a:avLst/>
          </a:prstGeom>
          <a:ln w="1905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6" name="Text 4"/>
          <p:cNvSpPr txBox="1"/>
          <p:nvPr/>
        </p:nvSpPr>
        <p:spPr>
          <a:xfrm>
            <a:off x="987552" y="1984248"/>
            <a:ext cx="10149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B3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Doble dependencia institucional</a:t>
            </a:r>
            <a:endParaRPr lang="en-US" dirty="0"/>
          </a:p>
        </p:txBody>
      </p:sp>
      <p:sp>
        <p:nvSpPr>
          <p:cNvPr id="7" name="Text 5"/>
          <p:cNvSpPr txBox="1"/>
          <p:nvPr/>
        </p:nvSpPr>
        <p:spPr>
          <a:xfrm>
            <a:off x="987552" y="2331720"/>
            <a:ext cx="10149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Administrativa (municipio) y funcional (Subsecretaría), sin alterarse desde el modelo OPD anterior; expone a las OLN a dinámicas políticas locales.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58952" y="3236976"/>
            <a:ext cx="10607040" cy="1024128"/>
          </a:xfrm>
          <a:prstGeom prst="rect">
            <a:avLst/>
          </a:prstGeom>
          <a:ln w="1905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2" name="Text 10"/>
          <p:cNvSpPr txBox="1"/>
          <p:nvPr/>
        </p:nvSpPr>
        <p:spPr>
          <a:xfrm>
            <a:off x="987552" y="2368296"/>
            <a:ext cx="101498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B3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Persistencia de la lógica judicializada</a:t>
            </a:r>
            <a:endParaRPr lang="en-US" dirty="0"/>
          </a:p>
        </p:txBody>
      </p:sp>
      <p:sp>
        <p:nvSpPr>
          <p:cNvPr id="13" name="Text 11"/>
          <p:cNvSpPr txBox="1"/>
          <p:nvPr/>
        </p:nvSpPr>
        <p:spPr>
          <a:xfrm>
            <a:off x="987552" y="2926080"/>
            <a:ext cx="10149840" cy="2066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tribunales aún derivan sin criterios uniformes, generando sobrecarga y reproduciendo prácticas previas al nuevo sistema.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58952" y="5111496"/>
            <a:ext cx="10607040" cy="1024128"/>
          </a:xfrm>
          <a:prstGeom prst="rect">
            <a:avLst/>
          </a:prstGeom>
          <a:ln w="1905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5" name="Text 13"/>
          <p:cNvSpPr txBox="1"/>
          <p:nvPr/>
        </p:nvSpPr>
        <p:spPr>
          <a:xfrm>
            <a:off x="987552" y="5221224"/>
            <a:ext cx="10149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B3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Interoperabilidad limitada</a:t>
            </a:r>
            <a:endParaRPr lang="en-US" dirty="0"/>
          </a:p>
        </p:txBody>
      </p:sp>
      <p:sp>
        <p:nvSpPr>
          <p:cNvPr id="16" name="Text 14"/>
          <p:cNvSpPr txBox="1"/>
          <p:nvPr/>
        </p:nvSpPr>
        <p:spPr>
          <a:xfrm>
            <a:off x="987552" y="5568696"/>
            <a:ext cx="10149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sistema GSL aún no se integra plenamente con el Poder Judicial ni con el SNPE, dificultando la trazabilidad de los casos.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19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CIERRE PRÁCTICO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3822192" y="603504"/>
            <a:ext cx="7610551" cy="0"/>
          </a:xfrm>
          <a:prstGeom prst="line">
            <a:avLst/>
          </a:prstGeom>
          <a:noFill/>
          <a:ln w="9525">
            <a:solidFill>
              <a:srgbClr val="5A5A78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5869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Checklist para el abogado de familia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58952" y="1874520"/>
            <a:ext cx="5239512" cy="196596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6" name="Text 4"/>
          <p:cNvSpPr txBox="1"/>
          <p:nvPr/>
        </p:nvSpPr>
        <p:spPr>
          <a:xfrm>
            <a:off x="1033272" y="2075688"/>
            <a:ext cx="914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7" name="Text 5"/>
          <p:cNvSpPr txBox="1"/>
          <p:nvPr/>
        </p:nvSpPr>
        <p:spPr>
          <a:xfrm>
            <a:off x="1033272" y="2697480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Evalúe primero la vía administrativa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1033272" y="3154680"/>
            <a:ext cx="4690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judicializar, analice si el caso es abordable por protección administrativa.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135624" y="1874520"/>
            <a:ext cx="5239512" cy="196596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0" name="Text 8"/>
          <p:cNvSpPr txBox="1"/>
          <p:nvPr/>
        </p:nvSpPr>
        <p:spPr>
          <a:xfrm>
            <a:off x="6409944" y="2075688"/>
            <a:ext cx="914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11" name="Text 9"/>
          <p:cNvSpPr txBox="1"/>
          <p:nvPr/>
        </p:nvSpPr>
        <p:spPr>
          <a:xfrm>
            <a:off x="6409944" y="2697480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 cada gestión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9944" y="3154680"/>
            <a:ext cx="4690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Registre plazos, motivación y debido proceso: es la base de un eventual recurso de ilegalidad.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58952" y="3977640"/>
            <a:ext cx="5239512" cy="196596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4" name="Text 12"/>
          <p:cNvSpPr txBox="1"/>
          <p:nvPr/>
        </p:nvSpPr>
        <p:spPr>
          <a:xfrm>
            <a:off x="1033272" y="4178808"/>
            <a:ext cx="914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15" name="Text 13"/>
          <p:cNvSpPr txBox="1"/>
          <p:nvPr/>
        </p:nvSpPr>
        <p:spPr>
          <a:xfrm>
            <a:off x="1033272" y="4800600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el art. 74 como control temprano</a:t>
            </a:r>
            <a:endParaRPr lang="en-US" sz="2000" dirty="0"/>
          </a:p>
        </p:txBody>
      </p:sp>
      <p:sp>
        <p:nvSpPr>
          <p:cNvPr id="16" name="Text 14"/>
          <p:cNvSpPr txBox="1"/>
          <p:nvPr/>
        </p:nvSpPr>
        <p:spPr>
          <a:xfrm>
            <a:off x="1033272" y="5257800"/>
            <a:ext cx="4690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espere el litigio de fondo: impugne directamente actos ilegales de la OLN ante la Corte.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135624" y="3977640"/>
            <a:ext cx="5239512" cy="196596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8" name="Text 16"/>
          <p:cNvSpPr txBox="1"/>
          <p:nvPr/>
        </p:nvSpPr>
        <p:spPr>
          <a:xfrm>
            <a:off x="6409944" y="4178808"/>
            <a:ext cx="914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000" dirty="0"/>
          </a:p>
        </p:txBody>
      </p:sp>
      <p:sp>
        <p:nvSpPr>
          <p:cNvPr id="19" name="Text 17"/>
          <p:cNvSpPr txBox="1"/>
          <p:nvPr/>
        </p:nvSpPr>
        <p:spPr>
          <a:xfrm>
            <a:off x="6409944" y="4800600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Manténgase activo en el seguimiento</a:t>
            </a:r>
            <a:endParaRPr lang="en-US" sz="2000" dirty="0"/>
          </a:p>
        </p:txBody>
      </p:sp>
      <p:sp>
        <p:nvSpPr>
          <p:cNvPr id="20" name="Text 18"/>
          <p:cNvSpPr txBox="1"/>
          <p:nvPr/>
        </p:nvSpPr>
        <p:spPr>
          <a:xfrm>
            <a:off x="6409944" y="5257800"/>
            <a:ext cx="4690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Solicite informes de resultados (art. 66 letra g) y revisiones periódicas de las medidas.</a:t>
            </a:r>
            <a:endParaRPr lang="en-US" sz="1600" dirty="0"/>
          </a:p>
        </p:txBody>
      </p:sp>
      <p:sp>
        <p:nvSpPr>
          <p:cNvPr id="21" name="Text 19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19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1871980"/>
            <a:ext cx="10607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36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«La judicialización debe ser la última respuesta del sistema, no la primera.»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777240" y="3977640"/>
            <a:ext cx="777240" cy="0"/>
          </a:xfrm>
          <a:prstGeom prst="line">
            <a:avLst/>
          </a:prstGeom>
          <a:noFill/>
          <a:ln w="31750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42062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Muchas gracias</a:t>
            </a:r>
            <a:endParaRPr lang="en-US" sz="2000" dirty="0"/>
          </a:p>
        </p:txBody>
      </p:sp>
      <p:sp>
        <p:nvSpPr>
          <p:cNvPr id="5" name="Text 3"/>
          <p:cNvSpPr txBox="1"/>
          <p:nvPr/>
        </p:nvSpPr>
        <p:spPr>
          <a:xfrm>
            <a:off x="758952" y="47091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 Vespa Testa · Vespa Abogados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758952" y="5010912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sol@vespaabogados.cl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27797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MARCO GENERAL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3538728" y="603504"/>
            <a:ext cx="7894015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8412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cambio de paradigma: de la tutela al sistema de garantías</a:t>
            </a:r>
            <a:endParaRPr lang="en-US" sz="3000" dirty="0"/>
          </a:p>
        </p:txBody>
      </p:sp>
      <p:sp>
        <p:nvSpPr>
          <p:cNvPr id="5" name="Text 3"/>
          <p:cNvSpPr txBox="1"/>
          <p:nvPr/>
        </p:nvSpPr>
        <p:spPr>
          <a:xfrm>
            <a:off x="758952" y="1755648"/>
            <a:ext cx="5212080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Ley N.° 21.430 (2022), sobre Garantías y Protección Integral de los Derechos de la Niñez y Adolescencia,  </a:t>
            </a:r>
            <a:r>
              <a:rPr lang="en-US" sz="1600" dirty="0" err="1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establece</a:t>
            </a: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</a:t>
            </a:r>
            <a:r>
              <a:rPr lang="en-US" sz="1600" dirty="0" err="1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</a:t>
            </a: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protección </a:t>
            </a:r>
            <a:r>
              <a:rPr lang="en-US" sz="1600" dirty="0" err="1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administrativa</a:t>
            </a: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como primera respuesta del Estado.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58952" y="3886200"/>
            <a:ext cx="5212080" cy="1965960"/>
          </a:xfrm>
          <a:prstGeom prst="rect">
            <a:avLst/>
          </a:prstGeom>
          <a:solidFill>
            <a:srgbClr val="2A2A4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7" name="Text 5"/>
          <p:cNvSpPr txBox="1"/>
          <p:nvPr/>
        </p:nvSpPr>
        <p:spPr>
          <a:xfrm>
            <a:off x="1033272" y="4096512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5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RECTOR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033272" y="4434840"/>
            <a:ext cx="4663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«La sede judicial debe ser la última ratio; la protección administrativa, la primera línea de respuesta.»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6263640" y="1965960"/>
            <a:ext cx="516636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10" name="Text 8"/>
          <p:cNvSpPr txBox="1"/>
          <p:nvPr/>
        </p:nvSpPr>
        <p:spPr>
          <a:xfrm>
            <a:off x="6263640" y="2057400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Subsecretaría de la Niñez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6263640" y="2368296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 y supervisa el sistema en su conjunto.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263640" y="2935224"/>
            <a:ext cx="516636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13" name="Text 11"/>
          <p:cNvSpPr txBox="1"/>
          <p:nvPr/>
        </p:nvSpPr>
        <p:spPr>
          <a:xfrm>
            <a:off x="6263640" y="3026664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 Nac. de Protección Especializada (SNPE)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6263640" y="3337560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Sucede al SENAME en la protección especializada.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263640" y="3904488"/>
            <a:ext cx="516636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16" name="Text 14"/>
          <p:cNvSpPr txBox="1"/>
          <p:nvPr/>
        </p:nvSpPr>
        <p:spPr>
          <a:xfrm>
            <a:off x="6263640" y="3995928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Defensoría de los Derechos de la Niñez</a:t>
            </a: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6263640" y="4306824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Vela por el respeto de derechos ante el Estado.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63640" y="4873752"/>
            <a:ext cx="516636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19" name="Text 17"/>
          <p:cNvSpPr txBox="1"/>
          <p:nvPr/>
        </p:nvSpPr>
        <p:spPr>
          <a:xfrm>
            <a:off x="6263640" y="4965192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Oficinas Locales de la Niñez (OLN)</a:t>
            </a:r>
            <a:endParaRPr lang="en-US" sz="2000" dirty="0"/>
          </a:p>
        </p:txBody>
      </p:sp>
      <p:sp>
        <p:nvSpPr>
          <p:cNvPr id="20" name="Text 18"/>
          <p:cNvSpPr txBox="1"/>
          <p:nvPr/>
        </p:nvSpPr>
        <p:spPr>
          <a:xfrm>
            <a:off x="6263640" y="5276088"/>
            <a:ext cx="5166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Puerta de entrada territorial y comunal al sistema.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263640" y="5843016"/>
            <a:ext cx="516636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22" name="Text 20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19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630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NATURALEZA JURÍDICA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389120" y="603504"/>
            <a:ext cx="7043623" cy="0"/>
          </a:xfrm>
          <a:prstGeom prst="line">
            <a:avLst/>
          </a:prstGeom>
          <a:noFill/>
          <a:ln w="9525">
            <a:solidFill>
              <a:srgbClr val="5A5A78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142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son las Oficinas Locales de la Niñez?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758952" y="14630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Artículo 65, Ley N.° 21.430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758952" y="1965960"/>
            <a:ext cx="6217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Órganos de protección administrativa </a:t>
            </a:r>
            <a:r>
              <a:rPr lang="en-US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competencia comunal o intercomunal, encargados de promover, prevenir y proteger los derechos de niños, niñas y adolescentes mediante acciones de carácter administrativo.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58952" y="3246120"/>
            <a:ext cx="6217920" cy="0"/>
          </a:xfrm>
          <a:prstGeom prst="line">
            <a:avLst/>
          </a:prstGeom>
          <a:noFill/>
          <a:ln w="9525">
            <a:solidFill>
              <a:srgbClr val="45445F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8" name="Text 6"/>
          <p:cNvSpPr txBox="1"/>
          <p:nvPr/>
        </p:nvSpPr>
        <p:spPr>
          <a:xfrm>
            <a:off x="758952" y="331927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Dependencia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2606040" y="3319272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Administrativa: municipalidad. Funcional: Subsecretaría de la Niñez.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58952" y="3904488"/>
            <a:ext cx="6217920" cy="0"/>
          </a:xfrm>
          <a:prstGeom prst="line">
            <a:avLst/>
          </a:prstGeom>
          <a:noFill/>
          <a:ln w="9525">
            <a:solidFill>
              <a:srgbClr val="45445F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1" name="Text 9"/>
          <p:cNvSpPr txBox="1"/>
          <p:nvPr/>
        </p:nvSpPr>
        <p:spPr>
          <a:xfrm>
            <a:off x="758952" y="3977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2606040" y="3977640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Coordinador/a local y equipo multidisciplinario de gestores de casos.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58952" y="4562856"/>
            <a:ext cx="6217920" cy="0"/>
          </a:xfrm>
          <a:prstGeom prst="line">
            <a:avLst/>
          </a:prstGeom>
          <a:noFill/>
          <a:ln w="9525">
            <a:solidFill>
              <a:srgbClr val="45445F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4" name="Text 12"/>
          <p:cNvSpPr txBox="1"/>
          <p:nvPr/>
        </p:nvSpPr>
        <p:spPr>
          <a:xfrm>
            <a:off x="758952" y="4636008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Instalación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2606040" y="4636008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Progresiva, por decreto supremo. Plazo legal: 5 años desde la publicación.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58952" y="5221224"/>
            <a:ext cx="6217920" cy="0"/>
          </a:xfrm>
          <a:prstGeom prst="line">
            <a:avLst/>
          </a:prstGeom>
          <a:noFill/>
          <a:ln w="9525">
            <a:solidFill>
              <a:srgbClr val="45445F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7" name="Text 15"/>
          <p:cNvSpPr txBox="1"/>
          <p:nvPr/>
        </p:nvSpPr>
        <p:spPr>
          <a:xfrm>
            <a:off x="758952" y="529437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Competencia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2606040" y="5294376"/>
            <a:ext cx="4370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Domicilio del NNA o familia; subsidiariamente, su ubicación (art. 67).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58952" y="5879592"/>
            <a:ext cx="6217920" cy="0"/>
          </a:xfrm>
          <a:prstGeom prst="line">
            <a:avLst/>
          </a:prstGeom>
          <a:noFill/>
          <a:ln w="9525">
            <a:solidFill>
              <a:srgbClr val="45445F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0" name="Shape 18"/>
          <p:cNvSpPr/>
          <p:nvPr/>
        </p:nvSpPr>
        <p:spPr>
          <a:xfrm>
            <a:off x="7406640" y="1828800"/>
            <a:ext cx="4023360" cy="420624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21" name="Text 19"/>
          <p:cNvSpPr txBox="1"/>
          <p:nvPr/>
        </p:nvSpPr>
        <p:spPr>
          <a:xfrm>
            <a:off x="7680960" y="2057400"/>
            <a:ext cx="3474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341</a:t>
            </a:r>
            <a:endParaRPr lang="en-US" sz="8800" dirty="0"/>
          </a:p>
        </p:txBody>
      </p:sp>
      <p:sp>
        <p:nvSpPr>
          <p:cNvPr id="22" name="Text 20"/>
          <p:cNvSpPr txBox="1"/>
          <p:nvPr/>
        </p:nvSpPr>
        <p:spPr>
          <a:xfrm>
            <a:off x="7680960" y="297180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comunas con OLN instalada o en vías de instalación</a:t>
            </a:r>
            <a:endParaRPr lang="en-US" dirty="0"/>
          </a:p>
        </p:txBody>
      </p:sp>
      <p:sp>
        <p:nvSpPr>
          <p:cNvPr id="23" name="Shape 21"/>
          <p:cNvSpPr/>
          <p:nvPr/>
        </p:nvSpPr>
        <p:spPr>
          <a:xfrm>
            <a:off x="7680960" y="3794760"/>
            <a:ext cx="3474720" cy="0"/>
          </a:xfrm>
          <a:prstGeom prst="line">
            <a:avLst/>
          </a:prstGeom>
          <a:noFill/>
          <a:ln w="9525">
            <a:solidFill>
              <a:srgbClr val="4A4A66"/>
            </a:solidFill>
            <a:prstDash val="solid"/>
          </a:ln>
        </p:spPr>
        <p:txBody>
          <a:bodyPr/>
          <a:lstStyle/>
          <a:p>
            <a:endParaRPr lang="es-CL" sz="2800"/>
          </a:p>
        </p:txBody>
      </p:sp>
      <p:sp>
        <p:nvSpPr>
          <p:cNvPr id="24" name="Text 22"/>
          <p:cNvSpPr txBox="1"/>
          <p:nvPr/>
        </p:nvSpPr>
        <p:spPr>
          <a:xfrm>
            <a:off x="7680960" y="397764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276</a:t>
            </a:r>
            <a:endParaRPr lang="en-US" sz="4000" dirty="0"/>
          </a:p>
        </p:txBody>
      </p:sp>
      <p:sp>
        <p:nvSpPr>
          <p:cNvPr id="25" name="Text 23"/>
          <p:cNvSpPr txBox="1"/>
          <p:nvPr/>
        </p:nvSpPr>
        <p:spPr>
          <a:xfrm>
            <a:off x="7680960" y="452628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pleno funcionamiento</a:t>
            </a:r>
            <a:endParaRPr lang="en-US" sz="1600" dirty="0"/>
          </a:p>
        </p:txBody>
      </p:sp>
      <p:sp>
        <p:nvSpPr>
          <p:cNvPr id="26" name="Text 24"/>
          <p:cNvSpPr txBox="1"/>
          <p:nvPr/>
        </p:nvSpPr>
        <p:spPr>
          <a:xfrm>
            <a:off x="9418320" y="397764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65</a:t>
            </a:r>
            <a:endParaRPr lang="en-US" sz="4000" dirty="0"/>
          </a:p>
        </p:txBody>
      </p:sp>
      <p:sp>
        <p:nvSpPr>
          <p:cNvPr id="27" name="Text 25"/>
          <p:cNvSpPr txBox="1"/>
          <p:nvPr/>
        </p:nvSpPr>
        <p:spPr>
          <a:xfrm>
            <a:off x="9418320" y="452628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vías de instalación</a:t>
            </a:r>
            <a:endParaRPr lang="en-US" sz="1600" dirty="0"/>
          </a:p>
        </p:txBody>
      </p:sp>
      <p:sp>
        <p:nvSpPr>
          <p:cNvPr id="28" name="Text 26"/>
          <p:cNvSpPr txBox="1"/>
          <p:nvPr/>
        </p:nvSpPr>
        <p:spPr>
          <a:xfrm>
            <a:off x="7680960" y="553212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7C8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Cierre 4° trimestre 2025 · Subsecretaría de la Niñez</a:t>
            </a:r>
            <a:endParaRPr lang="en-US" sz="1400" dirty="0"/>
          </a:p>
        </p:txBody>
      </p:sp>
      <p:sp>
        <p:nvSpPr>
          <p:cNvPr id="29" name="Text 27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19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630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NATURALEZA JURÍDICA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389120" y="603504"/>
            <a:ext cx="7043623" cy="0"/>
          </a:xfrm>
          <a:prstGeom prst="line">
            <a:avLst/>
          </a:prstGeom>
          <a:noFill/>
          <a:ln w="9525">
            <a:solidFill>
              <a:srgbClr val="5A5A78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0789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Seis funciones legales, artículo 66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58952" y="1874520"/>
            <a:ext cx="3538728" cy="196596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6" name="Text 4"/>
          <p:cNvSpPr txBox="1"/>
          <p:nvPr/>
        </p:nvSpPr>
        <p:spPr>
          <a:xfrm>
            <a:off x="1033272" y="21305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a)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1033272" y="2496312"/>
            <a:ext cx="2990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Orientación</a:t>
            </a:r>
            <a:endParaRPr lang="en-US" sz="2400" dirty="0"/>
          </a:p>
        </p:txBody>
      </p:sp>
      <p:sp>
        <p:nvSpPr>
          <p:cNvPr id="8" name="Text 6"/>
          <p:cNvSpPr txBox="1"/>
          <p:nvPr/>
        </p:nvSpPr>
        <p:spPr>
          <a:xfrm>
            <a:off x="1033272" y="2953512"/>
            <a:ext cx="2990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niños, niñas, adolescentes y sus familias en el ejercicio de sus derechos.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352544" y="1874520"/>
            <a:ext cx="3538728" cy="196596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0" name="Text 8"/>
          <p:cNvSpPr txBox="1"/>
          <p:nvPr/>
        </p:nvSpPr>
        <p:spPr>
          <a:xfrm>
            <a:off x="4626864" y="21305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b)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4626864" y="2496312"/>
            <a:ext cx="2990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Participación</a:t>
            </a:r>
            <a:endParaRPr lang="en-US" sz="2400" dirty="0"/>
          </a:p>
        </p:txBody>
      </p:sp>
      <p:sp>
        <p:nvSpPr>
          <p:cNvPr id="12" name="Text 10"/>
          <p:cNvSpPr txBox="1"/>
          <p:nvPr/>
        </p:nvSpPr>
        <p:spPr>
          <a:xfrm>
            <a:off x="4626864" y="2953512"/>
            <a:ext cx="2990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Consejos Consultivos Comunales de niños, niñas y adolescentes.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946136" y="1874520"/>
            <a:ext cx="3538728" cy="196596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4" name="Text 12"/>
          <p:cNvSpPr txBox="1"/>
          <p:nvPr/>
        </p:nvSpPr>
        <p:spPr>
          <a:xfrm>
            <a:off x="8220456" y="21305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c)</a:t>
            </a: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8220456" y="2496312"/>
            <a:ext cx="2990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Detección de riesgos</a:t>
            </a:r>
            <a:endParaRPr lang="en-US" sz="2400" dirty="0"/>
          </a:p>
        </p:txBody>
      </p:sp>
      <p:sp>
        <p:nvSpPr>
          <p:cNvPr id="16" name="Text 14"/>
          <p:cNvSpPr txBox="1"/>
          <p:nvPr/>
        </p:nvSpPr>
        <p:spPr>
          <a:xfrm>
            <a:off x="8220456" y="2953512"/>
            <a:ext cx="2990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Identificación temprana de amenazas o vulneraciones de derechos.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58952" y="3895344"/>
            <a:ext cx="3538728" cy="1965960"/>
          </a:xfrm>
          <a:prstGeom prst="rect">
            <a:avLst/>
          </a:prstGeom>
          <a:solidFill>
            <a:srgbClr val="3A3958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8" name="Text 16"/>
          <p:cNvSpPr txBox="1"/>
          <p:nvPr/>
        </p:nvSpPr>
        <p:spPr>
          <a:xfrm>
            <a:off x="1033272" y="415137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d–f)</a:t>
            </a:r>
            <a:endParaRPr lang="en-US" sz="2000" dirty="0"/>
          </a:p>
        </p:txBody>
      </p:sp>
      <p:sp>
        <p:nvSpPr>
          <p:cNvPr id="19" name="Text 17"/>
          <p:cNvSpPr txBox="1"/>
          <p:nvPr/>
        </p:nvSpPr>
        <p:spPr>
          <a:xfrm>
            <a:off x="1033272" y="4517136"/>
            <a:ext cx="3264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Protección administrativa</a:t>
            </a:r>
            <a:endParaRPr lang="en-US" sz="2400" dirty="0"/>
          </a:p>
        </p:txBody>
      </p:sp>
      <p:sp>
        <p:nvSpPr>
          <p:cNvPr id="20" name="Text 18"/>
          <p:cNvSpPr txBox="1"/>
          <p:nvPr/>
        </p:nvSpPr>
        <p:spPr>
          <a:xfrm>
            <a:off x="1033272" y="4974336"/>
            <a:ext cx="2990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y especializada: diagnóstico, plan de intervención y medidas.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352544" y="3895344"/>
            <a:ext cx="3538728" cy="1965960"/>
          </a:xfrm>
          <a:prstGeom prst="rect">
            <a:avLst/>
          </a:prstGeom>
          <a:solidFill>
            <a:srgbClr val="3A3958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22" name="Text 20"/>
          <p:cNvSpPr txBox="1"/>
          <p:nvPr/>
        </p:nvSpPr>
        <p:spPr>
          <a:xfrm>
            <a:off x="4626864" y="415137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g, i)</a:t>
            </a:r>
            <a:endParaRPr lang="en-US" sz="2000" dirty="0"/>
          </a:p>
        </p:txBody>
      </p:sp>
      <p:sp>
        <p:nvSpPr>
          <p:cNvPr id="23" name="Text 21"/>
          <p:cNvSpPr txBox="1"/>
          <p:nvPr/>
        </p:nvSpPr>
        <p:spPr>
          <a:xfrm>
            <a:off x="4626864" y="4517136"/>
            <a:ext cx="321538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Articulación de la oferta</a:t>
            </a:r>
            <a:endParaRPr lang="en-US" sz="2400" dirty="0"/>
          </a:p>
        </p:txBody>
      </p:sp>
      <p:sp>
        <p:nvSpPr>
          <p:cNvPr id="24" name="Text 22"/>
          <p:cNvSpPr txBox="1"/>
          <p:nvPr/>
        </p:nvSpPr>
        <p:spPr>
          <a:xfrm>
            <a:off x="4626864" y="4974336"/>
            <a:ext cx="2990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 intersectoriales y mesas de articulación institucional.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946136" y="3895344"/>
            <a:ext cx="3538728" cy="1965960"/>
          </a:xfrm>
          <a:prstGeom prst="rect">
            <a:avLst/>
          </a:prstGeom>
          <a:solidFill>
            <a:srgbClr val="3A3958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26" name="Text 24"/>
          <p:cNvSpPr txBox="1"/>
          <p:nvPr/>
        </p:nvSpPr>
        <p:spPr>
          <a:xfrm>
            <a:off x="8220456" y="415137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g, h)</a:t>
            </a:r>
            <a:endParaRPr lang="en-US" sz="2000" dirty="0"/>
          </a:p>
        </p:txBody>
      </p:sp>
      <p:sp>
        <p:nvSpPr>
          <p:cNvPr id="27" name="Text 25"/>
          <p:cNvSpPr txBox="1"/>
          <p:nvPr/>
        </p:nvSpPr>
        <p:spPr>
          <a:xfrm>
            <a:off x="8220456" y="4517136"/>
            <a:ext cx="2990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 y registro</a:t>
            </a:r>
            <a:endParaRPr lang="en-US" sz="2400" dirty="0"/>
          </a:p>
        </p:txBody>
      </p:sp>
      <p:sp>
        <p:nvSpPr>
          <p:cNvPr id="28" name="Text 26"/>
          <p:cNvSpPr txBox="1"/>
          <p:nvPr/>
        </p:nvSpPr>
        <p:spPr>
          <a:xfrm>
            <a:off x="8220456" y="4974336"/>
            <a:ext cx="2990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Monitoreo de medidas y registro único en el sistema GSL.</a:t>
            </a:r>
            <a:endParaRPr lang="en-US" sz="1600" dirty="0"/>
          </a:p>
        </p:txBody>
      </p:sp>
      <p:sp>
        <p:nvSpPr>
          <p:cNvPr id="29" name="Text 27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19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630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NATURALEZA JURÍDICA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4389120" y="603504"/>
            <a:ext cx="7043623" cy="0"/>
          </a:xfrm>
          <a:prstGeom prst="line">
            <a:avLst/>
          </a:prstGeom>
          <a:noFill/>
          <a:ln w="9525">
            <a:solidFill>
              <a:srgbClr val="5A5A78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6380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Dos componentes, tres niveles de intervención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758952" y="150876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Promoción Territorial fortalece la participación y la orientación comunitaria (letras a y b). La Gestión Integrada de Casos escala en intensidad, conforme al Decreto Supremo N.° 15: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58952" y="2331720"/>
            <a:ext cx="3538728" cy="370332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7" name="Text 5"/>
          <p:cNvSpPr txBox="1"/>
          <p:nvPr/>
        </p:nvSpPr>
        <p:spPr>
          <a:xfrm>
            <a:off x="1051560" y="2587752"/>
            <a:ext cx="1371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4800" dirty="0"/>
          </a:p>
        </p:txBody>
      </p:sp>
      <p:sp>
        <p:nvSpPr>
          <p:cNvPr id="8" name="Shape 6"/>
          <p:cNvSpPr/>
          <p:nvPr/>
        </p:nvSpPr>
        <p:spPr>
          <a:xfrm>
            <a:off x="1069848" y="3502152"/>
            <a:ext cx="457200" cy="0"/>
          </a:xfrm>
          <a:prstGeom prst="line">
            <a:avLst/>
          </a:prstGeom>
          <a:noFill/>
          <a:ln w="19050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9" name="Text 7"/>
          <p:cNvSpPr txBox="1"/>
          <p:nvPr/>
        </p:nvSpPr>
        <p:spPr>
          <a:xfrm>
            <a:off x="1051560" y="3630168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Intermediación</a:t>
            </a:r>
            <a:endParaRPr lang="en-US" sz="2400" dirty="0"/>
          </a:p>
        </p:txBody>
      </p:sp>
      <p:sp>
        <p:nvSpPr>
          <p:cNvPr id="10" name="Text 8"/>
          <p:cNvSpPr txBox="1"/>
          <p:nvPr/>
        </p:nvSpPr>
        <p:spPr>
          <a:xfrm>
            <a:off x="1051560" y="4297680"/>
            <a:ext cx="295351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Orientación y gestión de oferta local ante factores de riesgo.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577840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9.755 planes vigentes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434840" y="2331720"/>
            <a:ext cx="3538728" cy="3703320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3" name="Text 11"/>
          <p:cNvSpPr txBox="1"/>
          <p:nvPr/>
        </p:nvSpPr>
        <p:spPr>
          <a:xfrm>
            <a:off x="4727448" y="2587752"/>
            <a:ext cx="1371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4800" dirty="0"/>
          </a:p>
        </p:txBody>
      </p:sp>
      <p:sp>
        <p:nvSpPr>
          <p:cNvPr id="14" name="Shape 12"/>
          <p:cNvSpPr/>
          <p:nvPr/>
        </p:nvSpPr>
        <p:spPr>
          <a:xfrm>
            <a:off x="4745736" y="3502152"/>
            <a:ext cx="457200" cy="0"/>
          </a:xfrm>
          <a:prstGeom prst="line">
            <a:avLst/>
          </a:prstGeom>
          <a:noFill/>
          <a:ln w="19050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5" name="Text 13"/>
          <p:cNvSpPr txBox="1"/>
          <p:nvPr/>
        </p:nvSpPr>
        <p:spPr>
          <a:xfrm>
            <a:off x="4727448" y="3630168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Atención social</a:t>
            </a:r>
            <a:endParaRPr lang="en-US" sz="2400" dirty="0"/>
          </a:p>
        </p:txBody>
      </p:sp>
      <p:sp>
        <p:nvSpPr>
          <p:cNvPr id="16" name="Text 14"/>
          <p:cNvSpPr txBox="1"/>
          <p:nvPr/>
        </p:nvSpPr>
        <p:spPr>
          <a:xfrm>
            <a:off x="4727448" y="4297680"/>
            <a:ext cx="295351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3CB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Intervención social y acompañamiento familiar ante riesgo, amenaza o vulneración.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4727448" y="5577840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10.808 planes vigentes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110728" y="2331720"/>
            <a:ext cx="3538728" cy="3703320"/>
          </a:xfrm>
          <a:prstGeom prst="rect">
            <a:avLst/>
          </a:prstGeom>
          <a:solidFill>
            <a:srgbClr val="DE8A3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9" name="Text 17"/>
          <p:cNvSpPr txBox="1"/>
          <p:nvPr/>
        </p:nvSpPr>
        <p:spPr>
          <a:xfrm>
            <a:off x="8403336" y="2587752"/>
            <a:ext cx="1371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4800" dirty="0"/>
          </a:p>
        </p:txBody>
      </p:sp>
      <p:sp>
        <p:nvSpPr>
          <p:cNvPr id="20" name="Shape 18"/>
          <p:cNvSpPr/>
          <p:nvPr/>
        </p:nvSpPr>
        <p:spPr>
          <a:xfrm>
            <a:off x="8421624" y="3502152"/>
            <a:ext cx="457200" cy="0"/>
          </a:xfrm>
          <a:prstGeom prst="line">
            <a:avLst/>
          </a:prstGeom>
          <a:noFill/>
          <a:ln w="19050">
            <a:solidFill>
              <a:srgbClr val="2A2A44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1" name="Text 19"/>
          <p:cNvSpPr txBox="1"/>
          <p:nvPr/>
        </p:nvSpPr>
        <p:spPr>
          <a:xfrm>
            <a:off x="8403336" y="3630168"/>
            <a:ext cx="2953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Protección administrativa</a:t>
            </a:r>
            <a:endParaRPr lang="en-US" sz="2400" dirty="0"/>
          </a:p>
        </p:txBody>
      </p:sp>
      <p:sp>
        <p:nvSpPr>
          <p:cNvPr id="22" name="Text 20"/>
          <p:cNvSpPr txBox="1"/>
          <p:nvPr/>
        </p:nvSpPr>
        <p:spPr>
          <a:xfrm>
            <a:off x="8403336" y="4297680"/>
            <a:ext cx="295351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o especializada: diagnóstico, plan y medidas del artículo 68.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8403336" y="5577840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14.984 planes vigentes</a:t>
            </a:r>
            <a:endParaRPr lang="en-US" sz="1400" dirty="0"/>
          </a:p>
        </p:txBody>
      </p:sp>
      <p:sp>
        <p:nvSpPr>
          <p:cNvPr id="24" name="Text 22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19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2049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EL PROCEDIMIENTO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3963924" y="603504"/>
            <a:ext cx="7468819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7396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Medidas de protección administrativa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58952" y="1965960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6" name="Text 4"/>
          <p:cNvSpPr txBox="1"/>
          <p:nvPr/>
        </p:nvSpPr>
        <p:spPr>
          <a:xfrm>
            <a:off x="758952" y="2039112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dirty="0"/>
          </a:p>
        </p:txBody>
      </p:sp>
      <p:sp>
        <p:nvSpPr>
          <p:cNvPr id="7" name="Text 5"/>
          <p:cNvSpPr txBox="1"/>
          <p:nvPr/>
        </p:nvSpPr>
        <p:spPr>
          <a:xfrm>
            <a:off x="1234440" y="2020824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Derivación a programas ambulatorios de protección social, crianza o revinculación familiar.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58952" y="2532888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9" name="Text 7"/>
          <p:cNvSpPr txBox="1"/>
          <p:nvPr/>
        </p:nvSpPr>
        <p:spPr>
          <a:xfrm>
            <a:off x="758952" y="260604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dirty="0"/>
          </a:p>
        </p:txBody>
      </p:sp>
      <p:sp>
        <p:nvSpPr>
          <p:cNvPr id="10" name="Text 8"/>
          <p:cNvSpPr txBox="1"/>
          <p:nvPr/>
        </p:nvSpPr>
        <p:spPr>
          <a:xfrm>
            <a:off x="1234440" y="2587752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Instrucción de matrícula o permanencia escolar.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58952" y="3099816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2" name="Text 10"/>
          <p:cNvSpPr txBox="1"/>
          <p:nvPr/>
        </p:nvSpPr>
        <p:spPr>
          <a:xfrm>
            <a:off x="758952" y="3172968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dirty="0"/>
          </a:p>
        </p:txBody>
      </p:sp>
      <p:sp>
        <p:nvSpPr>
          <p:cNvPr id="13" name="Text 11"/>
          <p:cNvSpPr txBox="1"/>
          <p:nvPr/>
        </p:nvSpPr>
        <p:spPr>
          <a:xfrm>
            <a:off x="1234440" y="3154680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Activación de beneficios de seguridad social.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58952" y="3666744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5" name="Text 13"/>
          <p:cNvSpPr txBox="1"/>
          <p:nvPr/>
        </p:nvSpPr>
        <p:spPr>
          <a:xfrm>
            <a:off x="758952" y="3739896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dirty="0"/>
          </a:p>
        </p:txBody>
      </p:sp>
      <p:sp>
        <p:nvSpPr>
          <p:cNvPr id="16" name="Text 14"/>
          <p:cNvSpPr txBox="1"/>
          <p:nvPr/>
        </p:nvSpPr>
        <p:spPr>
          <a:xfrm>
            <a:off x="1234440" y="3721608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Derivación a programas de asistencia integral a la embarazada.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58952" y="4233672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18" name="Text 16"/>
          <p:cNvSpPr txBox="1"/>
          <p:nvPr/>
        </p:nvSpPr>
        <p:spPr>
          <a:xfrm>
            <a:off x="758952" y="4306824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dirty="0"/>
          </a:p>
        </p:txBody>
      </p:sp>
      <p:sp>
        <p:nvSpPr>
          <p:cNvPr id="19" name="Text 17"/>
          <p:cNvSpPr txBox="1"/>
          <p:nvPr/>
        </p:nvSpPr>
        <p:spPr>
          <a:xfrm>
            <a:off x="1234440" y="4288536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Derivación a tratamiento médico, psicológico o psiquiátrico.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58952" y="4800600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1" name="Text 19"/>
          <p:cNvSpPr txBox="1"/>
          <p:nvPr/>
        </p:nvSpPr>
        <p:spPr>
          <a:xfrm>
            <a:off x="758952" y="4873752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dirty="0"/>
          </a:p>
        </p:txBody>
      </p:sp>
      <p:sp>
        <p:nvSpPr>
          <p:cNvPr id="22" name="Text 20"/>
          <p:cNvSpPr txBox="1"/>
          <p:nvPr/>
        </p:nvSpPr>
        <p:spPr>
          <a:xfrm>
            <a:off x="1234440" y="4855464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Regularización de filiación o documentos de identidad ante el Registro Civil.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58952" y="5367528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4" name="Text 22"/>
          <p:cNvSpPr txBox="1"/>
          <p:nvPr/>
        </p:nvSpPr>
        <p:spPr>
          <a:xfrm>
            <a:off x="758952" y="544068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E8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dirty="0"/>
          </a:p>
        </p:txBody>
      </p:sp>
      <p:sp>
        <p:nvSpPr>
          <p:cNvPr id="25" name="Text 23"/>
          <p:cNvSpPr txBox="1"/>
          <p:nvPr/>
        </p:nvSpPr>
        <p:spPr>
          <a:xfrm>
            <a:off x="1234440" y="5422392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Cualquier otra medida idónea y fundada, dentro de la competencia de la OLN.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758952" y="5934456"/>
            <a:ext cx="64008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27" name="Shape 25"/>
          <p:cNvSpPr/>
          <p:nvPr/>
        </p:nvSpPr>
        <p:spPr>
          <a:xfrm>
            <a:off x="7543800" y="1874520"/>
            <a:ext cx="3886200" cy="4343400"/>
          </a:xfrm>
          <a:prstGeom prst="rect">
            <a:avLst/>
          </a:prstGeom>
          <a:solidFill>
            <a:srgbClr val="2A2A44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28" name="Text 26"/>
          <p:cNvSpPr txBox="1"/>
          <p:nvPr/>
        </p:nvSpPr>
        <p:spPr>
          <a:xfrm>
            <a:off x="7818120" y="2103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Límite de competencia</a:t>
            </a:r>
            <a:endParaRPr lang="en-US" sz="2000" dirty="0"/>
          </a:p>
        </p:txBody>
      </p:sp>
      <p:sp>
        <p:nvSpPr>
          <p:cNvPr id="29" name="Text 27"/>
          <p:cNvSpPr txBox="1"/>
          <p:nvPr/>
        </p:nvSpPr>
        <p:spPr>
          <a:xfrm>
            <a:off x="7818120" y="25146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8FA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Siempre son de competencia exclusiva de los tribunales de familia:</a:t>
            </a:r>
            <a:endParaRPr lang="en-US" sz="1400" dirty="0"/>
          </a:p>
        </p:txBody>
      </p:sp>
      <p:sp>
        <p:nvSpPr>
          <p:cNvPr id="30" name="Text 28"/>
          <p:cNvSpPr txBox="1"/>
          <p:nvPr/>
        </p:nvSpPr>
        <p:spPr>
          <a:xfrm>
            <a:off x="7818120" y="3200400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Suspensión del derecho a vivir con la familia</a:t>
            </a:r>
            <a:endParaRPr lang="en-US" sz="1600" dirty="0"/>
          </a:p>
        </p:txBody>
      </p:sp>
      <p:sp>
        <p:nvSpPr>
          <p:cNvPr id="31" name="Text 29"/>
          <p:cNvSpPr txBox="1"/>
          <p:nvPr/>
        </p:nvSpPr>
        <p:spPr>
          <a:xfrm>
            <a:off x="7818120" y="3584448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r>
              <a:rPr lang="en-US" sz="1600" dirty="0" err="1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Régimen</a:t>
            </a: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relación directa y regular</a:t>
            </a:r>
            <a:endParaRPr lang="en-US" sz="1600" dirty="0"/>
          </a:p>
        </p:txBody>
      </p:sp>
      <p:sp>
        <p:nvSpPr>
          <p:cNvPr id="32" name="Text 30"/>
          <p:cNvSpPr txBox="1"/>
          <p:nvPr/>
        </p:nvSpPr>
        <p:spPr>
          <a:xfrm>
            <a:off x="7818120" y="3968496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Cuidados alternativos</a:t>
            </a:r>
            <a:endParaRPr lang="en-US" sz="1600" dirty="0"/>
          </a:p>
        </p:txBody>
      </p:sp>
      <p:sp>
        <p:nvSpPr>
          <p:cNvPr id="33" name="Text 31"/>
          <p:cNvSpPr txBox="1"/>
          <p:nvPr/>
        </p:nvSpPr>
        <p:spPr>
          <a:xfrm>
            <a:off x="7818120" y="4352544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r>
              <a:rPr lang="en-US" sz="1600" dirty="0" err="1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Término</a:t>
            </a: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patria potestad</a:t>
            </a:r>
            <a:endParaRPr lang="en-US" sz="1600" dirty="0"/>
          </a:p>
        </p:txBody>
      </p:sp>
      <p:sp>
        <p:nvSpPr>
          <p:cNvPr id="34" name="Text 32"/>
          <p:cNvSpPr txBox="1"/>
          <p:nvPr/>
        </p:nvSpPr>
        <p:spPr>
          <a:xfrm>
            <a:off x="7818120" y="4736592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Adopción</a:t>
            </a:r>
            <a:endParaRPr lang="en-US" sz="1600" dirty="0"/>
          </a:p>
        </p:txBody>
      </p:sp>
      <p:sp>
        <p:nvSpPr>
          <p:cNvPr id="35" name="Text 33"/>
          <p:cNvSpPr txBox="1"/>
          <p:nvPr/>
        </p:nvSpPr>
        <p:spPr>
          <a:xfrm>
            <a:off x="7818120" y="562356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i="1" dirty="0">
                <a:solidFill>
                  <a:srgbClr val="8FA0C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OLN sigue gestionando el caso mientras el tribunal resuelve.</a:t>
            </a:r>
            <a:endParaRPr lang="en-US" sz="1600" dirty="0"/>
          </a:p>
        </p:txBody>
      </p:sp>
      <p:sp>
        <p:nvSpPr>
          <p:cNvPr id="36" name="Text 34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19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2049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EL PROCEDIMIENTO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3963924" y="603504"/>
            <a:ext cx="7468819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6380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procedimiento administrativo, artículo 72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758952" y="32461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ETAPA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2103120" y="1965960"/>
            <a:ext cx="0" cy="4160520"/>
          </a:xfrm>
          <a:prstGeom prst="line">
            <a:avLst/>
          </a:prstGeom>
          <a:noFill/>
          <a:ln w="9525">
            <a:solidFill>
              <a:srgbClr val="E1E6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7" name="Text 5"/>
          <p:cNvSpPr txBox="1"/>
          <p:nvPr/>
        </p:nvSpPr>
        <p:spPr>
          <a:xfrm>
            <a:off x="2240280" y="1965960"/>
            <a:ext cx="159160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Inicio</a:t>
            </a:r>
            <a:endParaRPr lang="en-US" dirty="0"/>
          </a:p>
        </p:txBody>
      </p:sp>
      <p:sp>
        <p:nvSpPr>
          <p:cNvPr id="8" name="Text 6"/>
          <p:cNvSpPr txBox="1"/>
          <p:nvPr/>
        </p:nvSpPr>
        <p:spPr>
          <a:xfrm>
            <a:off x="2240280" y="2377440"/>
            <a:ext cx="159160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oficio o por requerimiento de cualquier interesado, sin mayor formalidad.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240280" y="4117340"/>
            <a:ext cx="1591605" cy="292608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0" name="Shape 8"/>
          <p:cNvSpPr/>
          <p:nvPr/>
        </p:nvSpPr>
        <p:spPr>
          <a:xfrm>
            <a:off x="3969045" y="1965960"/>
            <a:ext cx="0" cy="4160520"/>
          </a:xfrm>
          <a:prstGeom prst="line">
            <a:avLst/>
          </a:prstGeom>
          <a:noFill/>
          <a:ln w="9525">
            <a:solidFill>
              <a:srgbClr val="E1E6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 txBox="1"/>
          <p:nvPr/>
        </p:nvSpPr>
        <p:spPr>
          <a:xfrm>
            <a:off x="4106205" y="1965960"/>
            <a:ext cx="159160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Diagnóstico</a:t>
            </a:r>
            <a:endParaRPr lang="en-US" dirty="0"/>
          </a:p>
        </p:txBody>
      </p:sp>
      <p:sp>
        <p:nvSpPr>
          <p:cNvPr id="12" name="Text 10"/>
          <p:cNvSpPr txBox="1"/>
          <p:nvPr/>
        </p:nvSpPr>
        <p:spPr>
          <a:xfrm>
            <a:off x="4106205" y="2377440"/>
            <a:ext cx="159160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Biopsicosocial del NNA y su familia; se pondera el mérito para adoptar medidas.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106205" y="4117340"/>
            <a:ext cx="1591605" cy="292608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4" name="Shape 12"/>
          <p:cNvSpPr/>
          <p:nvPr/>
        </p:nvSpPr>
        <p:spPr>
          <a:xfrm>
            <a:off x="5834969" y="1965960"/>
            <a:ext cx="0" cy="4160520"/>
          </a:xfrm>
          <a:prstGeom prst="line">
            <a:avLst/>
          </a:prstGeom>
          <a:noFill/>
          <a:ln w="9525">
            <a:solidFill>
              <a:srgbClr val="E1E6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5" name="Text 13"/>
          <p:cNvSpPr txBox="1"/>
          <p:nvPr/>
        </p:nvSpPr>
        <p:spPr>
          <a:xfrm>
            <a:off x="5972129" y="1965960"/>
            <a:ext cx="159160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Acuerdo</a:t>
            </a:r>
            <a:endParaRPr lang="en-US" dirty="0"/>
          </a:p>
        </p:txBody>
      </p:sp>
      <p:sp>
        <p:nvSpPr>
          <p:cNvPr id="16" name="Text 14"/>
          <p:cNvSpPr txBox="1"/>
          <p:nvPr/>
        </p:nvSpPr>
        <p:spPr>
          <a:xfrm>
            <a:off x="5972129" y="2466340"/>
            <a:ext cx="159160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intervención coparticipativo, suscrito voluntariamente. El NNA puede designar abogado.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972129" y="4117340"/>
            <a:ext cx="1591605" cy="292608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18" name="Shape 16"/>
          <p:cNvSpPr/>
          <p:nvPr/>
        </p:nvSpPr>
        <p:spPr>
          <a:xfrm>
            <a:off x="7700894" y="1965960"/>
            <a:ext cx="0" cy="4160520"/>
          </a:xfrm>
          <a:prstGeom prst="line">
            <a:avLst/>
          </a:prstGeom>
          <a:noFill/>
          <a:ln w="9525">
            <a:solidFill>
              <a:srgbClr val="E1E6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9" name="Text 17"/>
          <p:cNvSpPr txBox="1"/>
          <p:nvPr/>
        </p:nvSpPr>
        <p:spPr>
          <a:xfrm>
            <a:off x="7838054" y="1965960"/>
            <a:ext cx="159160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Adopción de medida</a:t>
            </a:r>
            <a:endParaRPr lang="en-US" dirty="0"/>
          </a:p>
        </p:txBody>
      </p:sp>
      <p:sp>
        <p:nvSpPr>
          <p:cNvPr id="20" name="Text 18"/>
          <p:cNvSpPr txBox="1"/>
          <p:nvPr/>
        </p:nvSpPr>
        <p:spPr>
          <a:xfrm>
            <a:off x="7838054" y="2377440"/>
            <a:ext cx="159160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Máximo 30 días desde el inicio; 24 horas en casos de urgencia.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838054" y="4117340"/>
            <a:ext cx="1591605" cy="292608"/>
          </a:xfrm>
          <a:prstGeom prst="rect">
            <a:avLst/>
          </a:prstGeom>
          <a:solidFill>
            <a:srgbClr val="DE8A3A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22" name="Shape 20"/>
          <p:cNvSpPr/>
          <p:nvPr/>
        </p:nvSpPr>
        <p:spPr>
          <a:xfrm>
            <a:off x="9566819" y="1965960"/>
            <a:ext cx="0" cy="4160520"/>
          </a:xfrm>
          <a:prstGeom prst="line">
            <a:avLst/>
          </a:prstGeom>
          <a:noFill/>
          <a:ln w="9525">
            <a:solidFill>
              <a:srgbClr val="E1E6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3" name="Text 21"/>
          <p:cNvSpPr txBox="1"/>
          <p:nvPr/>
        </p:nvSpPr>
        <p:spPr>
          <a:xfrm>
            <a:off x="9703979" y="1965960"/>
            <a:ext cx="159160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Revisión</a:t>
            </a:r>
            <a:endParaRPr lang="en-US" dirty="0"/>
          </a:p>
        </p:txBody>
      </p:sp>
      <p:sp>
        <p:nvSpPr>
          <p:cNvPr id="24" name="Text 22"/>
          <p:cNvSpPr txBox="1"/>
          <p:nvPr/>
        </p:nvSpPr>
        <p:spPr>
          <a:xfrm>
            <a:off x="9703979" y="2377440"/>
            <a:ext cx="159160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3 meses como mínimo: modificación, mantención o cese.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9703979" y="4117340"/>
            <a:ext cx="1591605" cy="292608"/>
          </a:xfrm>
          <a:prstGeom prst="rect">
            <a:avLst/>
          </a:prstGeom>
          <a:solidFill>
            <a:srgbClr val="33324F"/>
          </a:solidFill>
          <a:ln/>
        </p:spPr>
        <p:txBody>
          <a:bodyPr/>
          <a:lstStyle/>
          <a:p>
            <a:endParaRPr lang="es-CL" sz="2800"/>
          </a:p>
        </p:txBody>
      </p:sp>
      <p:sp>
        <p:nvSpPr>
          <p:cNvPr id="26" name="Shape 24"/>
          <p:cNvSpPr/>
          <p:nvPr/>
        </p:nvSpPr>
        <p:spPr>
          <a:xfrm>
            <a:off x="11432743" y="1965960"/>
            <a:ext cx="0" cy="4160520"/>
          </a:xfrm>
          <a:prstGeom prst="line">
            <a:avLst/>
          </a:prstGeom>
          <a:noFill/>
          <a:ln w="9525">
            <a:solidFill>
              <a:srgbClr val="E1E6F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7" name="Shape 25"/>
          <p:cNvSpPr/>
          <p:nvPr/>
        </p:nvSpPr>
        <p:spPr>
          <a:xfrm>
            <a:off x="758952" y="5532120"/>
            <a:ext cx="10607040" cy="0"/>
          </a:xfrm>
          <a:prstGeom prst="line">
            <a:avLst/>
          </a:prstGeom>
          <a:noFill/>
          <a:ln w="28575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8" name="Text 26"/>
          <p:cNvSpPr txBox="1"/>
          <p:nvPr/>
        </p:nvSpPr>
        <p:spPr>
          <a:xfrm>
            <a:off x="758952" y="566928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Art. 69 — Toda medida debe constar en resolución fundada, con identificación clara de hechos, derechos vulnerados, objetivos, duración y plazo de revisión. El incumplimiento de estos requisitos torna ilegal la medida — base del recurso del artículo 74.</a:t>
            </a:r>
            <a:endParaRPr lang="en-US" sz="1500" dirty="0"/>
          </a:p>
        </p:txBody>
      </p:sp>
      <p:sp>
        <p:nvSpPr>
          <p:cNvPr id="29" name="Text 27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19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457200"/>
            <a:ext cx="32049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4C5C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EL PROCEDIMIENTO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3963924" y="603504"/>
            <a:ext cx="7468819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 txBox="1"/>
          <p:nvPr/>
        </p:nvSpPr>
        <p:spPr>
          <a:xfrm>
            <a:off x="758952" y="68884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2A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OLN y tribunales de familia: dos vías, una coordinación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58952" y="1965960"/>
            <a:ext cx="5120640" cy="2834640"/>
          </a:xfrm>
          <a:prstGeom prst="rect">
            <a:avLst/>
          </a:prstGeom>
          <a:solidFill>
            <a:srgbClr val="EDF0F7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6" name="Text 4"/>
          <p:cNvSpPr txBox="1"/>
          <p:nvPr/>
        </p:nvSpPr>
        <p:spPr>
          <a:xfrm>
            <a:off x="1033272" y="21945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A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Tribunal → OLN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1033272" y="265176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3A3A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tribunal deriva obligatoriamente a protección administrativa todo caso que, según los antecedentes, no requiera medidas judiciales — por resolución fundada, en cualquier estado de la causa.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33272" y="4297680"/>
            <a:ext cx="4572000" cy="0"/>
          </a:xfrm>
          <a:prstGeom prst="line">
            <a:avLst/>
          </a:prstGeom>
          <a:noFill/>
          <a:ln w="9525">
            <a:solidFill>
              <a:srgbClr val="D8DEEC"/>
            </a:solidFill>
            <a:prstDash val="solid"/>
          </a:ln>
        </p:spPr>
        <p:txBody>
          <a:bodyPr/>
          <a:lstStyle/>
          <a:p>
            <a:endParaRPr lang="es-CL" sz="2400"/>
          </a:p>
        </p:txBody>
      </p:sp>
      <p:sp>
        <p:nvSpPr>
          <p:cNvPr id="9" name="Text 7"/>
          <p:cNvSpPr txBox="1"/>
          <p:nvPr/>
        </p:nvSpPr>
        <p:spPr>
          <a:xfrm>
            <a:off x="1033272" y="43891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C5C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Art. 71, inciso 1° — Ley N.° 21.430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309360" y="1965960"/>
            <a:ext cx="5120640" cy="2834640"/>
          </a:xfrm>
          <a:prstGeom prst="rect">
            <a:avLst/>
          </a:prstGeom>
          <a:solidFill>
            <a:srgbClr val="2A2A44"/>
          </a:solidFill>
          <a:ln/>
        </p:spPr>
        <p:txBody>
          <a:bodyPr/>
          <a:lstStyle/>
          <a:p>
            <a:endParaRPr lang="es-CL" sz="2400"/>
          </a:p>
        </p:txBody>
      </p:sp>
      <p:sp>
        <p:nvSpPr>
          <p:cNvPr id="11" name="Text 9"/>
          <p:cNvSpPr txBox="1"/>
          <p:nvPr/>
        </p:nvSpPr>
        <p:spPr>
          <a:xfrm>
            <a:off x="6583680" y="21945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OLN → Tribunal, obligatorio si:</a:t>
            </a:r>
            <a:endParaRPr lang="en-US" sz="2400" dirty="0"/>
          </a:p>
        </p:txBody>
      </p:sp>
      <p:sp>
        <p:nvSpPr>
          <p:cNvPr id="12" name="Text 10"/>
          <p:cNvSpPr txBox="1"/>
          <p:nvPr/>
        </p:nvSpPr>
        <p:spPr>
          <a:xfrm>
            <a:off x="6583680" y="26517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La intervención voluntaria no es posible y se requieren medidas de exclusiva competencia judicial.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6583680" y="315468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r>
              <a:rPr lang="en-US" sz="1400" dirty="0" err="1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Fracasa</a:t>
            </a:r>
            <a:r>
              <a:rPr lang="en-US" sz="14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adherencia al plan en protección especializada.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6583680" y="36576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r>
              <a:rPr lang="en-US" sz="1400" dirty="0" err="1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Incumplimiento</a:t>
            </a:r>
            <a:r>
              <a:rPr lang="en-US" sz="14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grave o reiterado en protección universal.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6583680" y="416052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r>
              <a:rPr lang="en-US" sz="1400" dirty="0" err="1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Aparecen</a:t>
            </a:r>
            <a:r>
              <a:rPr lang="en-US" sz="1400" dirty="0">
                <a:solidFill>
                  <a:srgbClr val="DD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nuevos antecedentes de igual o mayor gravedad.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896112" y="5074920"/>
            <a:ext cx="10515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5C5C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evidencia muestra que los tribunales aún derivan sin criterios uniformes, generando sobrecarga y reproduciendo, en parte, la lógica judicializada que la ley buscaba reducir — Evaluación OLN, UNICEF / Centro de Estudios Justicia y Sociedad UC, 2026.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58952" y="5074920"/>
            <a:ext cx="0" cy="1051560"/>
          </a:xfrm>
          <a:prstGeom prst="line">
            <a:avLst/>
          </a:prstGeom>
          <a:noFill/>
          <a:ln w="31750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8" name="Text 16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A9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19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A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8952" y="1463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kern="0" spc="200" dirty="0">
                <a:solidFill>
                  <a:srgbClr val="DE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LA ESTRATEGIA PROCESAL</a:t>
            </a:r>
            <a:endParaRPr lang="en-US" sz="1350" dirty="0"/>
          </a:p>
        </p:txBody>
      </p:sp>
      <p:sp>
        <p:nvSpPr>
          <p:cNvPr id="3" name="Text 1"/>
          <p:cNvSpPr txBox="1"/>
          <p:nvPr/>
        </p:nvSpPr>
        <p:spPr>
          <a:xfrm>
            <a:off x="758952" y="1965960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4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OLN como alternativa —no como obstáculo— a la judicialización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777240" y="3657600"/>
            <a:ext cx="777240" cy="0"/>
          </a:xfrm>
          <a:prstGeom prst="line">
            <a:avLst/>
          </a:prstGeom>
          <a:noFill/>
          <a:ln w="31750">
            <a:solidFill>
              <a:srgbClr val="DE8A3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5" name="Text 3"/>
          <p:cNvSpPr txBox="1"/>
          <p:nvPr/>
        </p:nvSpPr>
        <p:spPr>
          <a:xfrm>
            <a:off x="758952" y="3931920"/>
            <a:ext cx="8686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2000" i="1" dirty="0">
                <a:solidFill>
                  <a:srgbClr val="C3CB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 el abogado de familia, activar la vía administrativa puede resolver la vulneración sin el desgaste ni la carga probatoria de un proceso judicial — sin perder la posibilidad de judicializar si esa vía fracasa.</a:t>
            </a:r>
            <a:endParaRPr lang="en-US" sz="2000" dirty="0"/>
          </a:p>
        </p:txBody>
      </p:sp>
      <p:sp>
        <p:nvSpPr>
          <p:cNvPr id="6" name="Text 4"/>
          <p:cNvSpPr txBox="1"/>
          <p:nvPr/>
        </p:nvSpPr>
        <p:spPr>
          <a:xfrm>
            <a:off x="1100297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6B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2596</Words>
  <Application>Microsoft Office PowerPoint</Application>
  <PresentationFormat>Panorámica</PresentationFormat>
  <Paragraphs>289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 sistema de garantías a la práctica</dc:title>
  <dc:subject>PptxGenJS Presentation</dc:subject>
  <dc:creator>Sol Vespa Testa</dc:creator>
  <cp:lastModifiedBy>sol vespa</cp:lastModifiedBy>
  <cp:revision>5</cp:revision>
  <dcterms:created xsi:type="dcterms:W3CDTF">2026-08-30T21:51:10Z</dcterms:created>
  <dcterms:modified xsi:type="dcterms:W3CDTF">2026-09-01T02:36:24Z</dcterms:modified>
</cp:coreProperties>
</file>